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7" r:id="rId2"/>
    <p:sldId id="258" r:id="rId3"/>
    <p:sldId id="284" r:id="rId4"/>
    <p:sldId id="290" r:id="rId5"/>
    <p:sldId id="291" r:id="rId6"/>
    <p:sldId id="292" r:id="rId7"/>
    <p:sldId id="261" r:id="rId8"/>
    <p:sldId id="271" r:id="rId9"/>
    <p:sldId id="272" r:id="rId10"/>
    <p:sldId id="273" r:id="rId11"/>
    <p:sldId id="260" r:id="rId12"/>
    <p:sldId id="294" r:id="rId13"/>
    <p:sldId id="268" r:id="rId14"/>
    <p:sldId id="269" r:id="rId15"/>
    <p:sldId id="274" r:id="rId16"/>
    <p:sldId id="270" r:id="rId17"/>
    <p:sldId id="262" r:id="rId18"/>
    <p:sldId id="265" r:id="rId19"/>
    <p:sldId id="275" r:id="rId20"/>
    <p:sldId id="276" r:id="rId21"/>
    <p:sldId id="263" r:id="rId22"/>
    <p:sldId id="266" r:id="rId23"/>
    <p:sldId id="278" r:id="rId24"/>
    <p:sldId id="277" r:id="rId25"/>
    <p:sldId id="279" r:id="rId26"/>
    <p:sldId id="267" r:id="rId27"/>
    <p:sldId id="281" r:id="rId28"/>
    <p:sldId id="296" r:id="rId29"/>
    <p:sldId id="283" r:id="rId30"/>
    <p:sldId id="282" r:id="rId31"/>
    <p:sldId id="286" r:id="rId32"/>
    <p:sldId id="287" r:id="rId33"/>
    <p:sldId id="288" r:id="rId34"/>
    <p:sldId id="297" r:id="rId35"/>
    <p:sldId id="289" r:id="rId36"/>
    <p:sldId id="299" r:id="rId37"/>
    <p:sldId id="301" r:id="rId38"/>
    <p:sldId id="302" r:id="rId39"/>
    <p:sldId id="303" r:id="rId40"/>
    <p:sldId id="313" r:id="rId41"/>
    <p:sldId id="285" r:id="rId42"/>
    <p:sldId id="298" r:id="rId43"/>
    <p:sldId id="305" r:id="rId44"/>
    <p:sldId id="306" r:id="rId45"/>
    <p:sldId id="307" r:id="rId46"/>
    <p:sldId id="308" r:id="rId47"/>
    <p:sldId id="310" r:id="rId48"/>
    <p:sldId id="309" r:id="rId49"/>
    <p:sldId id="311" r:id="rId50"/>
    <p:sldId id="314" r:id="rId51"/>
    <p:sldId id="312" r:id="rId52"/>
    <p:sldId id="317" r:id="rId53"/>
    <p:sldId id="315" r:id="rId54"/>
    <p:sldId id="316" r:id="rId55"/>
    <p:sldId id="320" r:id="rId56"/>
    <p:sldId id="304" r:id="rId57"/>
    <p:sldId id="318" r:id="rId58"/>
    <p:sldId id="319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9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427"/>
    <p:restoredTop sz="92495"/>
  </p:normalViewPr>
  <p:slideViewPr>
    <p:cSldViewPr snapToGrid="0" snapToObjects="1">
      <p:cViewPr varScale="1">
        <p:scale>
          <a:sx n="98" d="100"/>
          <a:sy n="98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4F7970-0394-724C-B2A9-80CA6D12A0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3349E6-95FF-934B-8310-9DC66713AB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FBCE7-D2D8-F843-A2A5-F740D2F65E60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D4700-0F2F-FE47-A74F-A010CE03E9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B67E1C-DC8B-EF43-AE93-74C158297C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56F0D-0798-6D48-96A0-04E2C351F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712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B1345-9092-3242-B55B-C36600A5D9B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5D777-6389-F045-98F7-0EB3D55B1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689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85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57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FOLDER FOR EACH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05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9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51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03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08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8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363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32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75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995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36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37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61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17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33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7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409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859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973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79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that a developer, ad a freelancer, needs to deploy a bunch of applications, using a a same server. </a:t>
            </a:r>
          </a:p>
          <a:p>
            <a:endParaRPr lang="en-US" dirty="0"/>
          </a:p>
          <a:p>
            <a:r>
              <a:rPr lang="en-US" dirty="0"/>
              <a:t>Now he is working in a new application, that will use python, </a:t>
            </a:r>
            <a:r>
              <a:rPr lang="en-US" dirty="0" err="1"/>
              <a:t>mysql</a:t>
            </a:r>
            <a:r>
              <a:rPr lang="en-US" dirty="0"/>
              <a:t>, </a:t>
            </a:r>
            <a:r>
              <a:rPr lang="en-US" dirty="0" err="1"/>
              <a:t>nginx</a:t>
            </a:r>
            <a:r>
              <a:rPr lang="en-US" dirty="0"/>
              <a:t> and html.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His server has already 3 applications running, above his OS (Cent OS).</a:t>
            </a:r>
          </a:p>
          <a:p>
            <a:endParaRPr lang="en-US" dirty="0"/>
          </a:p>
          <a:p>
            <a:r>
              <a:rPr lang="en-US" dirty="0"/>
              <a:t>Now he will up more one application.</a:t>
            </a:r>
          </a:p>
          <a:p>
            <a:endParaRPr lang="en-US" dirty="0"/>
          </a:p>
          <a:p>
            <a:r>
              <a:rPr lang="en-US" dirty="0"/>
              <a:t>So he could face some issues like .. </a:t>
            </a:r>
          </a:p>
          <a:p>
            <a:endParaRPr lang="en-US" dirty="0"/>
          </a:p>
          <a:p>
            <a:r>
              <a:rPr lang="en-US" dirty="0"/>
              <a:t>He needs to use different technologies, different versions, </a:t>
            </a:r>
            <a:r>
              <a:rPr lang="en-US" dirty="0" err="1"/>
              <a:t>etc</a:t>
            </a:r>
            <a:r>
              <a:rPr lang="en-US" dirty="0"/>
              <a:t> 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984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616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427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828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572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430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478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17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02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48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30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 needs use python 3.5</a:t>
            </a:r>
          </a:p>
          <a:p>
            <a:r>
              <a:rPr lang="en-US" dirty="0" err="1"/>
              <a:t>nginx</a:t>
            </a:r>
            <a:endParaRPr lang="en-US" dirty="0"/>
          </a:p>
          <a:p>
            <a:r>
              <a:rPr lang="en-US" dirty="0" err="1"/>
              <a:t>mysql</a:t>
            </a:r>
            <a:r>
              <a:rPr lang="en-US" dirty="0"/>
              <a:t> 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90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your demand?</a:t>
            </a:r>
          </a:p>
          <a:p>
            <a:endParaRPr lang="en-US" dirty="0"/>
          </a:p>
          <a:p>
            <a:r>
              <a:rPr lang="en-US" dirty="0"/>
              <a:t>- A database </a:t>
            </a:r>
          </a:p>
          <a:p>
            <a:r>
              <a:rPr lang="en-US" dirty="0"/>
              <a:t>- A backend implementation (e.g., python, node, PHP, Java )</a:t>
            </a:r>
          </a:p>
          <a:p>
            <a:r>
              <a:rPr lang="en-US" dirty="0"/>
              <a:t>- A frontend implementation (e.g., HTML5,React, Angular)</a:t>
            </a:r>
          </a:p>
          <a:p>
            <a:r>
              <a:rPr lang="en-US" dirty="0"/>
              <a:t>- A environment to do testing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17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5D777-6389-F045-98F7-0EB3D55B16E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EE59B-AFB1-8445-929C-88E45CA24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58BD58-595A-B345-B4C0-AAC31101A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832F1-12C4-084E-822A-1B4F1AA2B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F95E9-1187-B741-92D1-C133955182B1}" type="datetime1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CDC84-DCCC-9847-9972-55683C1EA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ACB59-3B19-0B4A-94D9-37BC800E0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2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6C2D7-A695-354A-BFA7-C056011F6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D92EC1-7041-F043-B931-86ACD9963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8A7CF-C56B-2049-AADB-EDB6D1AE4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AF7B-023D-D94A-BBDB-F87AC19A16C1}" type="datetime1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3F3E6-DD79-5248-82CB-861829F1D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3CE6-6DD6-F644-A68A-C9D8F9213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57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B914DF-D6B2-C24E-A9C0-305A4AF954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52C6D-F3C9-754B-9A66-1D6F06953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17C81-73FB-0646-B156-69BB91A75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2A885-AF7B-F14C-AD91-5AE06542B6F5}" type="datetime1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6C125-BA45-2A47-B0B0-4749C9026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218EA-8560-B34D-9F01-DA4ECFB5D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31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E13DC-1AA8-6A40-A8DB-A41517339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6C2C-AA92-7044-84A2-C6D940138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BD9AE-DE37-344B-9220-C1E89B9D8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702F-ED3C-5048-B13E-4829B173DE29}" type="datetime1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ADC0C-6E05-D043-972A-80B97BE8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F783E-D9B1-504A-93EC-7DA6A832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41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26F1-9D0A-2F40-B174-E15CC2BD4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7EE24-BDE0-E64D-BDED-DE861F246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3DAA2-FB2C-6348-874B-7E6DE33D9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91848-CFB3-5346-AECD-2AE8EED23CF6}" type="datetime1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5A889-4552-E14D-9521-0532F0234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F4143-B8F1-E145-81F9-EA20D69D5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9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D2346-C0A1-D141-A2C4-C27455217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96873-01A6-664C-A9AF-8DB5706040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445C2-C2AF-F54F-A7B1-2A38772EA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E9C1D-BDA5-B24B-8B17-A519D868A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E88F-3AE6-654D-A145-0759AD4FBF36}" type="datetime1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500E91-0D63-874D-B6F8-12DD64038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215D0-5336-D347-B694-613DA625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84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8669-8EF0-794A-B447-2A5394566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84561-E69F-F349-9622-767AF53D7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EB357-EC78-CA40-994D-6E2D97807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323EAF-AB5F-9649-B808-36D5F19621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CA117-CD19-7B4B-8106-6C6478AAAF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DC2699-A20C-0A47-94F3-2FC5FE02A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56B9A-7609-4346-9403-3849FC2FC168}" type="datetime1">
              <a:rPr lang="en-US" smtClean="0"/>
              <a:t>10/8/19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D925DF-C216-6B40-9AD1-966DEDAB6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61A193-57C4-FE45-9C6E-755263CD0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14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32B7D-85B8-6A49-B169-AE8DFFA7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1312C-D64D-4B4D-96FF-A8FEB003E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F2C7C-A34E-1444-A5D3-97B9EC1E8298}" type="datetime1">
              <a:rPr lang="en-US" smtClean="0"/>
              <a:t>10/8/19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FB969D-2518-0D4C-A7E8-FBAE78D9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00DFC-E110-0644-B789-FB71B96CF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97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6DC760-96B1-3F42-9B6E-5686656BE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8879E-C7F3-664F-8AC5-4F2D7069DE04}" type="datetime1">
              <a:rPr lang="en-US" smtClean="0"/>
              <a:t>10/8/19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9881F-299A-5748-93F7-25B58296D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B4E38-FDFB-4A42-B70F-9541EECE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1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D1B8-FFE1-E74A-BC1E-9E1F1BF79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48CA4-782B-5E4D-92B6-69C4B2916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4656F-2283-8144-9A35-D894F3B3D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0C815F-55E0-1E40-9C53-4BB24C10A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632E-DBA4-9540-A379-0BE94B91DDDE}" type="datetime1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4ED37-24D0-6B4D-BC8F-FDAB56219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897BD-D643-714E-98DB-1C581679D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1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FF0BA-3F71-3B4C-B4E3-FE0A44217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D25AC3-15FC-1B4A-A964-3C52DB078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7CF85-6381-944A-9B1D-753E11A21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882D6-8ACB-2345-AA76-68F6680BF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9F4A5-223B-7045-A258-15E20CDD0A6E}" type="datetime1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1231A-F1E4-1C41-A614-3583383F4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E3CAE-3918-824E-A647-4BEC5E10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72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81931D-54B2-F749-9D8F-CA154622B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5B795-77E4-9C40-A1FD-DF9D8F248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A4D25-99F1-6F4A-B5B9-4F19D2F122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A54D7-C187-4445-8E30-4C7FFBE150E7}" type="datetime1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F69F1-102B-AA4F-8AF5-0A60F66B1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9A155-ECAE-4342-96C9-83AD1B139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6DD90-497C-244F-ABC5-A97945879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60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unnable.com/docker/install-docker-on-linux" TargetMode="External"/><Relationship Id="rId2" Type="http://schemas.openxmlformats.org/officeDocument/2006/relationships/hyperlink" Target="https://www.docker.com/products/docker-deskto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20.tiff"/><Relationship Id="rId4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aulitzGuimaraes/DockerCourse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changeratesapi.io/" TargetMode="External"/><Relationship Id="rId5" Type="http://schemas.openxmlformats.org/officeDocument/2006/relationships/hyperlink" Target="https://www.sublimetext.com/3" TargetMode="External"/><Relationship Id="rId4" Type="http://schemas.openxmlformats.org/officeDocument/2006/relationships/hyperlink" Target="https://github.com/KaulitzGuimaraes/DockerCourse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hub.docker.com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1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ognitiveclass.ai/courses/docker-essential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hyperlink" Target="https://www.udemy.com/course/certified-kubernetes-application-developer" TargetMode="External"/><Relationship Id="rId4" Type="http://schemas.openxmlformats.org/officeDocument/2006/relationships/hyperlink" Target="https://www.amazon.com/gp/product/B01MYOBVUA?pf_rd_p=2d1ab404-3b11-4c97-b3db-48081e145e35&amp;pf_rd_r=1DZ3YEXC8KR75D1WK7C3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kaulitzguimaraes@hotmail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1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87302-A8A0-734A-8C23-98C3AA25B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026" y="2519179"/>
            <a:ext cx="2438400" cy="2082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65B973F-A985-FE4E-A147-A7F664D80485}"/>
              </a:ext>
            </a:extLst>
          </p:cNvPr>
          <p:cNvSpPr txBox="1">
            <a:spLocks/>
          </p:cNvSpPr>
          <p:nvPr/>
        </p:nvSpPr>
        <p:spPr>
          <a:xfrm>
            <a:off x="2721346" y="1057805"/>
            <a:ext cx="652712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E9BED"/>
                </a:solidFill>
              </a:rPr>
              <a:t>CONTAINERS AND DOCKER EXPRESS COURSE  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1BA1625-DF56-4C48-825E-7C29B44DB741}"/>
              </a:ext>
            </a:extLst>
          </p:cNvPr>
          <p:cNvSpPr txBox="1">
            <a:spLocks/>
          </p:cNvSpPr>
          <p:nvPr/>
        </p:nvSpPr>
        <p:spPr>
          <a:xfrm>
            <a:off x="838199" y="4765385"/>
            <a:ext cx="10682054" cy="13255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Presented by :</a:t>
            </a:r>
          </a:p>
          <a:p>
            <a:pPr marL="0" indent="0" algn="ctr">
              <a:buNone/>
            </a:pPr>
            <a:r>
              <a:rPr lang="en-US" sz="2400" dirty="0" err="1"/>
              <a:t>Kaulitz</a:t>
            </a:r>
            <a:r>
              <a:rPr lang="en-US" sz="2400" dirty="0"/>
              <a:t> </a:t>
            </a:r>
            <a:r>
              <a:rPr lang="en-US" sz="2400" dirty="0" err="1"/>
              <a:t>Guimarães</a:t>
            </a:r>
            <a:r>
              <a:rPr lang="en-US" sz="2400" dirty="0"/>
              <a:t>  - Software developer at IBM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F6A880-B1E2-5F4A-98BF-750348747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26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487302-A8A0-734A-8C23-98C3AA25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652" y="1757099"/>
            <a:ext cx="3914695" cy="334380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8150D8D-4376-D340-823A-704CB3CE921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E9BED"/>
                </a:solidFill>
              </a:rPr>
              <a:t>The developer solution ….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D8DD11-B7B1-564D-A483-AE7AB32F67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FF4235-5E1F-B24F-8495-94ACC56C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32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487302-A8A0-734A-8C23-98C3AA25B3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BC119E-D0EF-EC42-899E-37E6A827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What is Docker 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DC538-6739-B94A-9526-BE504896E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Historical Facts : </a:t>
            </a:r>
          </a:p>
          <a:p>
            <a:pPr lvl="1"/>
            <a:r>
              <a:rPr lang="en-US" dirty="0"/>
              <a:t>Docker start as a internal project in </a:t>
            </a:r>
            <a:r>
              <a:rPr lang="en-US" dirty="0" err="1"/>
              <a:t>dotCloud</a:t>
            </a:r>
            <a:r>
              <a:rPr lang="en-US" dirty="0"/>
              <a:t> company, as a </a:t>
            </a:r>
            <a:r>
              <a:rPr lang="en-US" b="1" dirty="0"/>
              <a:t>PaaS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was released in 2013 as an </a:t>
            </a:r>
            <a:r>
              <a:rPr lang="en-US" b="1" dirty="0"/>
              <a:t>open source Tool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Docker is a  container </a:t>
            </a:r>
            <a:r>
              <a:rPr lang="en-US" b="1" dirty="0"/>
              <a:t>management</a:t>
            </a:r>
            <a:r>
              <a:rPr lang="en-US" dirty="0"/>
              <a:t> software.</a:t>
            </a:r>
          </a:p>
          <a:p>
            <a:r>
              <a:rPr lang="en-US" dirty="0"/>
              <a:t>The main idea of docker is for developers to </a:t>
            </a:r>
            <a:r>
              <a:rPr lang="en-US" b="1" dirty="0"/>
              <a:t>easily</a:t>
            </a:r>
            <a:r>
              <a:rPr lang="en-US" dirty="0"/>
              <a:t> deploy their applications without worry with common infrastructure issues, </a:t>
            </a:r>
            <a:r>
              <a:rPr lang="en-US" b="1" dirty="0"/>
              <a:t>as O.S version</a:t>
            </a:r>
            <a:r>
              <a:rPr lang="en-US" dirty="0"/>
              <a:t>, current </a:t>
            </a:r>
            <a:r>
              <a:rPr lang="en-US" b="1" dirty="0"/>
              <a:t>language version  </a:t>
            </a:r>
            <a:r>
              <a:rPr lang="en-US" dirty="0"/>
              <a:t>and the </a:t>
            </a:r>
            <a:r>
              <a:rPr lang="en-US" b="1" dirty="0"/>
              <a:t>infrastructure dependencies </a:t>
            </a:r>
            <a:r>
              <a:rPr lang="en-US" dirty="0"/>
              <a:t>itself .</a:t>
            </a:r>
          </a:p>
          <a:p>
            <a:endParaRPr lang="en-US" dirty="0"/>
          </a:p>
          <a:p>
            <a:r>
              <a:rPr lang="en-US" dirty="0"/>
              <a:t>Docker documentation : </a:t>
            </a:r>
            <a:r>
              <a:rPr lang="en-US" dirty="0">
                <a:hlinkClick r:id="rId3"/>
              </a:rPr>
              <a:t>https://docs.docker.com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193185-A956-5343-8008-709B84F76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45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8150D8D-4376-D340-823A-704CB3CE921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E9BED"/>
                </a:solidFill>
              </a:rPr>
              <a:t>VMs vs Containers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D8DD11-B7B1-564D-A483-AE7AB32F67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2F92622-D716-FB45-B65C-CF7D2C1207F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Virtual machines </a:t>
            </a:r>
            <a:r>
              <a:rPr lang="en-US" dirty="0"/>
              <a:t>: share same </a:t>
            </a:r>
            <a:r>
              <a:rPr lang="en-US" b="1" dirty="0"/>
              <a:t>hardware</a:t>
            </a:r>
            <a:r>
              <a:rPr lang="en-US" dirty="0"/>
              <a:t>, but they have they own kernel and is mounted by a default OS image (ISO), they are heavy and the need a lot of hardware usage.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Containers</a:t>
            </a:r>
            <a:r>
              <a:rPr lang="en-US" dirty="0"/>
              <a:t>  : share the same </a:t>
            </a:r>
            <a:r>
              <a:rPr lang="en-US" b="1" dirty="0"/>
              <a:t>kernel</a:t>
            </a:r>
            <a:r>
              <a:rPr lang="en-US" dirty="0"/>
              <a:t>, they have an OS as a base, but only with the necessary resources, which means they are lighter and scalable.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5EFE06-0DF4-0941-ACBF-EF6022E1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85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1C04-3F5F-A448-86DC-CCF3463F9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OS’s  that support Docker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39653-0B2D-E347-8332-B14AC9B7F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28" y="2618174"/>
            <a:ext cx="1917700" cy="191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CDE511-6734-F04E-BD02-C37F703F3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293" y="2618174"/>
            <a:ext cx="2033814" cy="23965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8A4CF5-99AD-3E48-B45F-DF6B7D100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359" y="2415881"/>
            <a:ext cx="2322286" cy="2322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4E8292-575D-4A45-A697-EF94AFF0332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C1032-BFF9-E54C-AAFF-0E16F167C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7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F4FE-8BA4-B14F-8705-F1EE9BC98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Where Can We Download Docker 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F02F6-C4AE-4342-B9B1-300BE0C77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7328" y="2638425"/>
            <a:ext cx="8857343" cy="2020661"/>
          </a:xfrm>
        </p:spPr>
        <p:txBody>
          <a:bodyPr/>
          <a:lstStyle/>
          <a:p>
            <a:r>
              <a:rPr lang="en-US" dirty="0"/>
              <a:t>Mac and Windows :</a:t>
            </a:r>
          </a:p>
          <a:p>
            <a:pPr lvl="1"/>
            <a:r>
              <a:rPr lang="en-US" dirty="0">
                <a:hlinkClick r:id="rId2"/>
              </a:rPr>
              <a:t>https://www.docker.com/products/docker-desktop</a:t>
            </a:r>
            <a:endParaRPr lang="en-US" dirty="0"/>
          </a:p>
          <a:p>
            <a:r>
              <a:rPr lang="en-US" dirty="0"/>
              <a:t>Linux Distribution :</a:t>
            </a:r>
          </a:p>
          <a:p>
            <a:pPr lvl="1"/>
            <a:r>
              <a:rPr lang="en-US" dirty="0">
                <a:hlinkClick r:id="rId3"/>
              </a:rPr>
              <a:t>https://runnable.com/docker/install-docker-on-linux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1B27C-84E3-1A4B-BF14-769B3DCFA89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C8219-30EE-2C48-B80B-EBF312216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69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Docker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BAD9C-393A-4646-BAA0-8746ECE45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5504543" cy="4666569"/>
          </a:xfrm>
        </p:spPr>
        <p:txBody>
          <a:bodyPr/>
          <a:lstStyle/>
          <a:p>
            <a:r>
              <a:rPr lang="en-US" dirty="0"/>
              <a:t>It is a “pack” with code and its dependencies runs quickly and reliably from one computing environment to another.</a:t>
            </a:r>
          </a:p>
          <a:p>
            <a:r>
              <a:rPr lang="en-US" dirty="0"/>
              <a:t>Containers isolate software from its environment and ensure that it works uniformly despite differences for instance between development and staging.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572994-5F64-5E46-9AAB-B65691A50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2216747"/>
            <a:ext cx="4762500" cy="26797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281B4-0D0E-9542-AA2D-2474F98E9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32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78871-4954-5045-9CC0-EAC0400DF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Docker advantages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3FE26-8B0C-424E-9556-A0E2DE4B5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Target Users : Developers</a:t>
            </a:r>
          </a:p>
          <a:p>
            <a:r>
              <a:rPr lang="en-US" dirty="0"/>
              <a:t>Docker </a:t>
            </a:r>
            <a:r>
              <a:rPr lang="en-US" b="1" dirty="0"/>
              <a:t>reduces time </a:t>
            </a:r>
            <a:r>
              <a:rPr lang="en-US" dirty="0"/>
              <a:t>configuring infrastructure as servers and VM’s to support the </a:t>
            </a:r>
            <a:r>
              <a:rPr lang="en-US" b="1" dirty="0"/>
              <a:t>application.</a:t>
            </a:r>
          </a:p>
          <a:p>
            <a:r>
              <a:rPr lang="en-US" dirty="0"/>
              <a:t>Docker </a:t>
            </a:r>
            <a:r>
              <a:rPr lang="en-US" b="1" dirty="0"/>
              <a:t>prevents</a:t>
            </a:r>
            <a:r>
              <a:rPr lang="en-US" dirty="0"/>
              <a:t> that the server </a:t>
            </a:r>
            <a:r>
              <a:rPr lang="en-US" b="1" dirty="0"/>
              <a:t>stays “dirty” </a:t>
            </a:r>
            <a:r>
              <a:rPr lang="en-US" dirty="0"/>
              <a:t>due application </a:t>
            </a:r>
            <a:r>
              <a:rPr lang="en-US" b="1" dirty="0"/>
              <a:t>dependencies</a:t>
            </a:r>
            <a:r>
              <a:rPr lang="en-US" dirty="0"/>
              <a:t>.</a:t>
            </a:r>
          </a:p>
          <a:p>
            <a:r>
              <a:rPr lang="en-US" dirty="0"/>
              <a:t>You can deploy Docker containers </a:t>
            </a:r>
            <a:r>
              <a:rPr lang="en-US" b="1" dirty="0"/>
              <a:t>anywhere</a:t>
            </a:r>
            <a:r>
              <a:rPr lang="en-US" dirty="0"/>
              <a:t>, on any </a:t>
            </a:r>
            <a:r>
              <a:rPr lang="en-US" b="1" dirty="0"/>
              <a:t>physical</a:t>
            </a:r>
            <a:r>
              <a:rPr lang="en-US" dirty="0"/>
              <a:t> and </a:t>
            </a:r>
            <a:r>
              <a:rPr lang="en-US" b="1" dirty="0"/>
              <a:t>virtual</a:t>
            </a:r>
            <a:r>
              <a:rPr lang="en-US" dirty="0"/>
              <a:t> machines and even on the </a:t>
            </a:r>
            <a:r>
              <a:rPr lang="en-US" b="1" dirty="0"/>
              <a:t>cloud</a:t>
            </a:r>
            <a:r>
              <a:rPr lang="en-US" dirty="0"/>
              <a:t>.</a:t>
            </a:r>
          </a:p>
          <a:p>
            <a:r>
              <a:rPr lang="en-US" dirty="0"/>
              <a:t>Since Docker containers are pretty </a:t>
            </a:r>
            <a:r>
              <a:rPr lang="en-US" b="1" dirty="0"/>
              <a:t>lightweight</a:t>
            </a:r>
            <a:r>
              <a:rPr lang="en-US" dirty="0"/>
              <a:t>, they are very easily </a:t>
            </a:r>
            <a:r>
              <a:rPr lang="en-US" b="1" dirty="0"/>
              <a:t>scalable</a:t>
            </a:r>
            <a:r>
              <a:rPr lang="en-US" dirty="0"/>
              <a:t>.</a:t>
            </a:r>
          </a:p>
          <a:p>
            <a:r>
              <a:rPr lang="en-US" dirty="0"/>
              <a:t>Docker containers are made to be </a:t>
            </a:r>
            <a:r>
              <a:rPr lang="en-US" b="1" dirty="0"/>
              <a:t>destroyed</a:t>
            </a:r>
            <a:r>
              <a:rPr lang="en-US" dirty="0"/>
              <a:t> and </a:t>
            </a:r>
            <a:r>
              <a:rPr lang="en-US" b="1" dirty="0"/>
              <a:t>created</a:t>
            </a:r>
            <a:r>
              <a:rPr lang="en-US" dirty="0"/>
              <a:t> all the time, otherwise servers and VM’s.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64AE7-3545-974C-805A-4FC2A00E3B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BFB7BE-B344-2342-B521-5D692316A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19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520EF-C48B-0C46-B343-AB8F193A2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Docker Infrastructure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4859CD-DF1F-224C-BDC0-FC39C06C3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81190" y="1690688"/>
            <a:ext cx="6429620" cy="4555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C760E9-099C-564B-8922-6BBA9881DF3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7" name="Donut 6">
            <a:extLst>
              <a:ext uri="{FF2B5EF4-FFF2-40B4-BE49-F238E27FC236}">
                <a16:creationId xmlns:a16="http://schemas.microsoft.com/office/drawing/2014/main" id="{BBA3B3DA-B3C0-A749-BB62-D6B382412E46}"/>
              </a:ext>
            </a:extLst>
          </p:cNvPr>
          <p:cNvSpPr/>
          <p:nvPr/>
        </p:nvSpPr>
        <p:spPr>
          <a:xfrm>
            <a:off x="2386145" y="1262993"/>
            <a:ext cx="2853910" cy="2504434"/>
          </a:xfrm>
          <a:prstGeom prst="donut">
            <a:avLst>
              <a:gd name="adj" fmla="val 0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662F70-E724-4246-BCAF-99C5AE6D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Docker Container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F0C55F-1EF8-E14B-93E4-1DC4442F9B58}"/>
              </a:ext>
            </a:extLst>
          </p:cNvPr>
          <p:cNvSpPr/>
          <p:nvPr/>
        </p:nvSpPr>
        <p:spPr>
          <a:xfrm>
            <a:off x="2914378" y="3080763"/>
            <a:ext cx="1197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Python 3.2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0DF599-C6D0-FB44-BE77-3BB471C56E38}"/>
              </a:ext>
            </a:extLst>
          </p:cNvPr>
          <p:cNvGrpSpPr/>
          <p:nvPr/>
        </p:nvGrpSpPr>
        <p:grpSpPr>
          <a:xfrm>
            <a:off x="1094014" y="1935580"/>
            <a:ext cx="10003972" cy="3526972"/>
            <a:chOff x="1349828" y="2075542"/>
            <a:chExt cx="10003972" cy="3526972"/>
          </a:xfrm>
        </p:grpSpPr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797F9A07-4AC1-A642-A850-841B8D3884EE}"/>
                </a:ext>
              </a:extLst>
            </p:cNvPr>
            <p:cNvSpPr/>
            <p:nvPr/>
          </p:nvSpPr>
          <p:spPr>
            <a:xfrm>
              <a:off x="1349828" y="2075542"/>
              <a:ext cx="10003972" cy="3526972"/>
            </a:xfrm>
            <a:prstGeom prst="frame">
              <a:avLst>
                <a:gd name="adj1" fmla="val 18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E4503-442A-214D-8765-7E524AB43CE1}"/>
                </a:ext>
              </a:extLst>
            </p:cNvPr>
            <p:cNvSpPr/>
            <p:nvPr/>
          </p:nvSpPr>
          <p:spPr>
            <a:xfrm>
              <a:off x="1467961" y="2315420"/>
              <a:ext cx="1157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SERVER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ADBB8A-9D3E-D94A-B1CF-3669DB0D0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5000" y="2187758"/>
              <a:ext cx="993988" cy="99398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EEE776-08CB-A14D-8D0C-C6A1F27AD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50843" y="2187758"/>
              <a:ext cx="1053068" cy="105306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CC012E-2537-5940-B8C0-CA5EC3F9D889}"/>
                </a:ext>
              </a:extLst>
            </p:cNvPr>
            <p:cNvSpPr/>
            <p:nvPr/>
          </p:nvSpPr>
          <p:spPr>
            <a:xfrm>
              <a:off x="4590116" y="3238782"/>
              <a:ext cx="12298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Apache 2.2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11252FD-B1A3-F343-9369-31D84F122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87503" y="2342404"/>
              <a:ext cx="1138718" cy="58395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5F5D89-30D2-804D-8555-D38EBB7C3962}"/>
                </a:ext>
              </a:extLst>
            </p:cNvPr>
            <p:cNvSpPr/>
            <p:nvPr/>
          </p:nvSpPr>
          <p:spPr>
            <a:xfrm>
              <a:off x="6340543" y="3214641"/>
              <a:ext cx="11897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MySQL </a:t>
              </a:r>
              <a:r>
                <a:rPr lang="en-US" dirty="0"/>
                <a:t>5</a:t>
              </a:r>
              <a:r>
                <a:rPr lang="en-US" dirty="0">
                  <a:solidFill>
                    <a:schemeClr val="tx1"/>
                  </a:solidFill>
                </a:rPr>
                <a:t>.1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54F745C-8588-6E4A-BC29-D542852619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6287" y="1961553"/>
            <a:ext cx="1471699" cy="125707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CFA5C5E-5517-DA41-8980-AB78650D4586}"/>
              </a:ext>
            </a:extLst>
          </p:cNvPr>
          <p:cNvGrpSpPr/>
          <p:nvPr/>
        </p:nvGrpSpPr>
        <p:grpSpPr>
          <a:xfrm>
            <a:off x="1480018" y="3759228"/>
            <a:ext cx="2420806" cy="1577179"/>
            <a:chOff x="1690631" y="3647964"/>
            <a:chExt cx="2420806" cy="1577179"/>
          </a:xfrm>
        </p:grpSpPr>
        <p:sp>
          <p:nvSpPr>
            <p:cNvPr id="18" name="Frame 17">
              <a:extLst>
                <a:ext uri="{FF2B5EF4-FFF2-40B4-BE49-F238E27FC236}">
                  <a16:creationId xmlns:a16="http://schemas.microsoft.com/office/drawing/2014/main" id="{23193697-2421-5342-9C92-6EEAE32B3917}"/>
                </a:ext>
              </a:extLst>
            </p:cNvPr>
            <p:cNvSpPr/>
            <p:nvPr/>
          </p:nvSpPr>
          <p:spPr>
            <a:xfrm>
              <a:off x="1690631" y="3647964"/>
              <a:ext cx="2420806" cy="1577179"/>
            </a:xfrm>
            <a:prstGeom prst="frame">
              <a:avLst>
                <a:gd name="adj1" fmla="val 1800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E0BF4F-DDB4-8F43-BBF8-96FFA5A29AB8}"/>
                </a:ext>
              </a:extLst>
            </p:cNvPr>
            <p:cNvSpPr/>
            <p:nvPr/>
          </p:nvSpPr>
          <p:spPr>
            <a:xfrm>
              <a:off x="1690631" y="3734947"/>
              <a:ext cx="15878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Containe</a:t>
              </a:r>
              <a:r>
                <a:rPr lang="en-US" sz="2400" b="1" dirty="0"/>
                <a:t>r I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A0FB757-8615-8745-BADD-2C8C6E2ED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31675" y="4132891"/>
              <a:ext cx="1138718" cy="583958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2A13817-CCEB-474E-A4C2-9CE17DFECF74}"/>
                </a:ext>
              </a:extLst>
            </p:cNvPr>
            <p:cNvSpPr/>
            <p:nvPr/>
          </p:nvSpPr>
          <p:spPr>
            <a:xfrm>
              <a:off x="2306159" y="4747693"/>
              <a:ext cx="11897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MySQL </a:t>
              </a:r>
              <a:r>
                <a:rPr lang="en-US" dirty="0"/>
                <a:t>5</a:t>
              </a:r>
              <a:r>
                <a:rPr lang="en-US" dirty="0">
                  <a:solidFill>
                    <a:schemeClr val="tx1"/>
                  </a:solidFill>
                </a:rPr>
                <a:t>.6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FEE56-2E11-F144-B503-9971DD0B3D6E}"/>
              </a:ext>
            </a:extLst>
          </p:cNvPr>
          <p:cNvGrpSpPr/>
          <p:nvPr/>
        </p:nvGrpSpPr>
        <p:grpSpPr>
          <a:xfrm>
            <a:off x="4492416" y="3759229"/>
            <a:ext cx="2461683" cy="1577179"/>
            <a:chOff x="4467061" y="3841303"/>
            <a:chExt cx="2461683" cy="157717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E3E3CAE-7F07-1846-AB11-05A6556AD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9352" y="4230682"/>
              <a:ext cx="907768" cy="907768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18BB431-62C1-F543-93C4-CC09BF417C27}"/>
                </a:ext>
              </a:extLst>
            </p:cNvPr>
            <p:cNvGrpSpPr/>
            <p:nvPr/>
          </p:nvGrpSpPr>
          <p:grpSpPr>
            <a:xfrm>
              <a:off x="4467061" y="3841303"/>
              <a:ext cx="2461683" cy="1577179"/>
              <a:chOff x="1649754" y="3647964"/>
              <a:chExt cx="2461683" cy="1577179"/>
            </a:xfrm>
          </p:grpSpPr>
          <p:sp>
            <p:nvSpPr>
              <p:cNvPr id="32" name="Frame 31">
                <a:extLst>
                  <a:ext uri="{FF2B5EF4-FFF2-40B4-BE49-F238E27FC236}">
                    <a16:creationId xmlns:a16="http://schemas.microsoft.com/office/drawing/2014/main" id="{F5302071-B415-024A-A935-A885FBB97638}"/>
                  </a:ext>
                </a:extLst>
              </p:cNvPr>
              <p:cNvSpPr/>
              <p:nvPr/>
            </p:nvSpPr>
            <p:spPr>
              <a:xfrm>
                <a:off x="1690631" y="3647964"/>
                <a:ext cx="2420806" cy="1577179"/>
              </a:xfrm>
              <a:prstGeom prst="frame">
                <a:avLst>
                  <a:gd name="adj1" fmla="val 180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0688741-E6F0-684E-8900-10562AEE30D8}"/>
                  </a:ext>
                </a:extLst>
              </p:cNvPr>
              <p:cNvSpPr/>
              <p:nvPr/>
            </p:nvSpPr>
            <p:spPr>
              <a:xfrm>
                <a:off x="1649754" y="3734947"/>
                <a:ext cx="16695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Containe</a:t>
                </a:r>
                <a:r>
                  <a:rPr lang="en-US" sz="2400" b="1" dirty="0"/>
                  <a:t>r II</a:t>
                </a:r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19883D6-436A-A348-AAF3-DFFDD09AD566}"/>
                  </a:ext>
                </a:extLst>
              </p:cNvPr>
              <p:cNvSpPr/>
              <p:nvPr/>
            </p:nvSpPr>
            <p:spPr>
              <a:xfrm>
                <a:off x="2289003" y="4813248"/>
                <a:ext cx="11970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Python 3.5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5566A29-B530-4749-8AC0-9F557BBA04DC}"/>
              </a:ext>
            </a:extLst>
          </p:cNvPr>
          <p:cNvGrpSpPr/>
          <p:nvPr/>
        </p:nvGrpSpPr>
        <p:grpSpPr>
          <a:xfrm>
            <a:off x="7680458" y="3759229"/>
            <a:ext cx="2461683" cy="1577179"/>
            <a:chOff x="7088863" y="3776543"/>
            <a:chExt cx="2461683" cy="157717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F2B26F0-6577-6241-8F55-B1041F4B1267}"/>
                </a:ext>
              </a:extLst>
            </p:cNvPr>
            <p:cNvGrpSpPr/>
            <p:nvPr/>
          </p:nvGrpSpPr>
          <p:grpSpPr>
            <a:xfrm>
              <a:off x="7088863" y="3776543"/>
              <a:ext cx="2461683" cy="1577179"/>
              <a:chOff x="1649754" y="3647964"/>
              <a:chExt cx="2461683" cy="1577179"/>
            </a:xfrm>
          </p:grpSpPr>
          <p:sp>
            <p:nvSpPr>
              <p:cNvPr id="26" name="Frame 25">
                <a:extLst>
                  <a:ext uri="{FF2B5EF4-FFF2-40B4-BE49-F238E27FC236}">
                    <a16:creationId xmlns:a16="http://schemas.microsoft.com/office/drawing/2014/main" id="{11286C8F-BA3D-DF4A-A044-1D798A4B6EAA}"/>
                  </a:ext>
                </a:extLst>
              </p:cNvPr>
              <p:cNvSpPr/>
              <p:nvPr/>
            </p:nvSpPr>
            <p:spPr>
              <a:xfrm>
                <a:off x="1690631" y="3647964"/>
                <a:ext cx="2420806" cy="1577179"/>
              </a:xfrm>
              <a:prstGeom prst="frame">
                <a:avLst>
                  <a:gd name="adj1" fmla="val 1800"/>
                </a:avLst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DD3F60-93A4-504F-85D2-B6FF6B9A1717}"/>
                  </a:ext>
                </a:extLst>
              </p:cNvPr>
              <p:cNvSpPr/>
              <p:nvPr/>
            </p:nvSpPr>
            <p:spPr>
              <a:xfrm>
                <a:off x="1649754" y="3734947"/>
                <a:ext cx="16695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Containe</a:t>
                </a:r>
                <a:r>
                  <a:rPr lang="en-US" sz="2400" b="1" dirty="0"/>
                  <a:t>r II</a:t>
                </a:r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2FEBF5A-4849-3342-8050-2BC837B78295}"/>
                  </a:ext>
                </a:extLst>
              </p:cNvPr>
              <p:cNvSpPr/>
              <p:nvPr/>
            </p:nvSpPr>
            <p:spPr>
              <a:xfrm>
                <a:off x="2238413" y="4813248"/>
                <a:ext cx="1298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Nginx</a:t>
                </a:r>
                <a:r>
                  <a:rPr lang="en-US" dirty="0">
                    <a:solidFill>
                      <a:schemeClr val="tx1"/>
                    </a:solidFill>
                  </a:rPr>
                  <a:t>1.17.1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B519DC4-599A-0943-BF59-14042A2BD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4006" y="4304443"/>
              <a:ext cx="625271" cy="625271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C42461-1CF3-5F41-BD92-40B98563A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6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520EF-C48B-0C46-B343-AB8F193A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589" y="4000649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E9BED"/>
                </a:solidFill>
              </a:rPr>
              <a:t>DOCKER IMAGE!!!!!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46512-7FBA-BF49-B64E-26462D5765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4665E8-2238-4F41-AE8F-FA5BD59AC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158" y="1690688"/>
            <a:ext cx="5927091" cy="22426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D933676-C9E1-004D-978A-A67BDE29A9D3}"/>
              </a:ext>
            </a:extLst>
          </p:cNvPr>
          <p:cNvGrpSpPr/>
          <p:nvPr/>
        </p:nvGrpSpPr>
        <p:grpSpPr>
          <a:xfrm>
            <a:off x="2752338" y="4718825"/>
            <a:ext cx="6040911" cy="1842903"/>
            <a:chOff x="2752338" y="4718825"/>
            <a:chExt cx="6040911" cy="184290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BA5F44-DBCC-3C4F-9707-2DC77F34E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0346" y="4718825"/>
              <a:ext cx="1842903" cy="184290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A22B239-E261-AF4C-9AFB-2755DF816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</a:blip>
            <a:stretch>
              <a:fillRect/>
            </a:stretch>
          </p:blipFill>
          <p:spPr>
            <a:xfrm>
              <a:off x="2752338" y="4780024"/>
              <a:ext cx="1720503" cy="1720503"/>
            </a:xfrm>
            <a:prstGeom prst="rect">
              <a:avLst/>
            </a:prstGeom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B3DDE3B1-08F0-6E42-9283-1DABCAA81179}"/>
                </a:ext>
              </a:extLst>
            </p:cNvPr>
            <p:cNvSpPr/>
            <p:nvPr/>
          </p:nvSpPr>
          <p:spPr>
            <a:xfrm>
              <a:off x="4739137" y="5414191"/>
              <a:ext cx="1944913" cy="45216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7A905E30-C9EA-5348-83E6-FD8C2C90872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E9BED"/>
                </a:solidFill>
              </a:rPr>
              <a:t>How a container is created ?</a:t>
            </a:r>
            <a:endParaRPr lang="en-US" b="1" dirty="0">
              <a:solidFill>
                <a:srgbClr val="0E9BED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1D1416-7BF2-6742-B8AA-6B0A3E2C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9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487302-A8A0-734A-8C23-98C3AA25B3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9DCD4C-9D8C-774E-899A-22D75487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0E9BED"/>
                </a:solidFill>
              </a:rPr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BD806-76E2-464E-AF52-F261172450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 I  </a:t>
            </a:r>
          </a:p>
          <a:p>
            <a:pPr lvl="1"/>
            <a:r>
              <a:rPr lang="en-US" sz="3200" dirty="0"/>
              <a:t>( Concept content)</a:t>
            </a:r>
          </a:p>
          <a:p>
            <a:r>
              <a:rPr lang="en-US" sz="3600" dirty="0"/>
              <a:t>Part II </a:t>
            </a:r>
          </a:p>
          <a:p>
            <a:pPr lvl="1"/>
            <a:r>
              <a:rPr lang="en-US" sz="3200" dirty="0"/>
              <a:t>(Practical part)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C84951-F14C-9247-9F85-5E00E50483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Content :</a:t>
            </a:r>
          </a:p>
          <a:p>
            <a:pPr lvl="1"/>
            <a:r>
              <a:rPr lang="en-US" sz="3200" dirty="0"/>
              <a:t>Docker Context</a:t>
            </a:r>
          </a:p>
          <a:p>
            <a:pPr lvl="1"/>
            <a:r>
              <a:rPr lang="en-US" sz="3200" dirty="0"/>
              <a:t>Docker Infrastructure</a:t>
            </a:r>
          </a:p>
          <a:p>
            <a:pPr lvl="1"/>
            <a:r>
              <a:rPr lang="en-US" sz="3200" dirty="0"/>
              <a:t>Docker images</a:t>
            </a:r>
          </a:p>
          <a:p>
            <a:pPr lvl="1"/>
            <a:r>
              <a:rPr lang="en-US" sz="3200" dirty="0"/>
              <a:t>Docker containers</a:t>
            </a:r>
          </a:p>
          <a:p>
            <a:pPr lvl="1"/>
            <a:r>
              <a:rPr lang="en-US" sz="3200" dirty="0" err="1"/>
              <a:t>DockerHub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5B38E-2B8A-484C-96DC-B064FBF58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98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520EF-C48B-0C46-B343-AB8F193A2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Docker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FBA14-A4C6-DD40-BD2D-DD17FE1F7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Docker images are made by commands with a really simple syntax  that will be use to build the containers, like a class that becomes an objects.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Each command in the image creates layer/digest. This way docker minimize processing cost when we update them.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46512-7FBA-BF49-B64E-26462D5765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E768E-94CD-EE40-B245-72793F55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97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520EF-C48B-0C46-B343-AB8F193A2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Docker Image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8D30DF-D592-6A4D-AC3B-70DF2110A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7759" y="1690688"/>
            <a:ext cx="7416481" cy="45773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A46512-7FBA-BF49-B64E-26462D5765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88AF2A-FC8B-1847-99DB-867416456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8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E9BED"/>
                </a:solidFill>
              </a:rPr>
              <a:t>Dockerfile</a:t>
            </a:r>
            <a:endParaRPr lang="en-US" b="1" dirty="0">
              <a:solidFill>
                <a:srgbClr val="0E9BED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BAD9C-393A-4646-BAA0-8746ECE45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Dockerfiles</a:t>
            </a:r>
            <a:r>
              <a:rPr lang="en-US" dirty="0"/>
              <a:t> contains the commands to build an image.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By pattern the first command is always </a:t>
            </a:r>
            <a:r>
              <a:rPr lang="en-US" b="1" dirty="0"/>
              <a:t>FROM (image name)</a:t>
            </a:r>
            <a:r>
              <a:rPr lang="en-US" dirty="0"/>
              <a:t>. This command tells to docker that this image will be build above the one that you specified. You need at least an OS ( a Linux distribution)  as a base image.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175FF-2745-A742-9D51-5D0EFEBEB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12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E9BED"/>
                </a:solidFill>
              </a:rPr>
              <a:t>Dockerfile</a:t>
            </a:r>
            <a:endParaRPr lang="en-US" b="1" dirty="0">
              <a:solidFill>
                <a:srgbClr val="0E9BED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7F3C50-2DD0-D247-8876-EAE4F3DFC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230" y="1608684"/>
            <a:ext cx="9431540" cy="488419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9BBD6C-8148-0842-ACA1-E54797826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09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E9BED"/>
                </a:solidFill>
              </a:rPr>
              <a:t>DockerHub</a:t>
            </a:r>
            <a:endParaRPr lang="en-US" b="1" dirty="0">
              <a:solidFill>
                <a:srgbClr val="0E9BED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DDE903-B070-3F42-A244-47163EFB8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0B9409-C35C-494F-B528-EA13AFB98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77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E9BED"/>
                </a:solidFill>
              </a:rPr>
              <a:t>DockerHub</a:t>
            </a:r>
            <a:endParaRPr lang="en-US" b="1" dirty="0">
              <a:solidFill>
                <a:srgbClr val="0E9BED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BAD9C-393A-4646-BAA0-8746ECE45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DockerHub</a:t>
            </a:r>
            <a:r>
              <a:rPr lang="en-US" dirty="0"/>
              <a:t> is like a GitHub for containers.</a:t>
            </a:r>
          </a:p>
          <a:p>
            <a:r>
              <a:rPr lang="en-US" dirty="0"/>
              <a:t>There are official images that you can use directly or as a image base in your </a:t>
            </a:r>
            <a:r>
              <a:rPr lang="en-US" dirty="0" err="1"/>
              <a:t>Dockerfile</a:t>
            </a:r>
            <a:r>
              <a:rPr lang="en-US" dirty="0"/>
              <a:t>.  </a:t>
            </a:r>
          </a:p>
          <a:p>
            <a:r>
              <a:rPr lang="en-US" dirty="0"/>
              <a:t>You can also upload your own image (public and one private as free).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F7562F-256F-7A48-89B5-F9D3C803D375}"/>
              </a:ext>
            </a:extLst>
          </p:cNvPr>
          <p:cNvSpPr/>
          <p:nvPr/>
        </p:nvSpPr>
        <p:spPr>
          <a:xfrm>
            <a:off x="2908300" y="4896447"/>
            <a:ext cx="54041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hlinkClick r:id="rId3"/>
              </a:rPr>
              <a:t>https://hub.docker.com</a:t>
            </a:r>
            <a:endParaRPr lang="en-US" sz="3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6F4A9-7FCD-4148-95EE-4E8A471B3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8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882A46-0048-C94D-A105-9220081F55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Pause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35DC06A-2166-B94C-BE23-8C3169F686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See you in 10 min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7AE99F-1716-7545-9B79-D31C614567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4F8EC7-F62B-4042-9D5D-269703A4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03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Docker in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BAD9C-393A-4646-BAA0-8746ECE45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3200" dirty="0"/>
              <a:t>Create an account  in </a:t>
            </a:r>
            <a:r>
              <a:rPr lang="en-US" sz="3200" dirty="0">
                <a:hlinkClick r:id="rId2"/>
              </a:rPr>
              <a:t>https://hub.docker.com</a:t>
            </a: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pPr lvl="1"/>
            <a:r>
              <a:rPr lang="en-US" sz="3200" dirty="0"/>
              <a:t>Access this link : </a:t>
            </a:r>
            <a:r>
              <a:rPr lang="en-US" sz="3200" dirty="0">
                <a:hlinkClick r:id="rId3"/>
              </a:rPr>
              <a:t>https://labs.play-with-docker.com</a:t>
            </a: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pPr lvl="1"/>
            <a:r>
              <a:rPr lang="en-US" sz="3200" dirty="0"/>
              <a:t>Add an instance.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C5338-01CF-8E4B-93F7-4899FD218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37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Docker in practice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6BBAB0-34C7-3846-A7AB-423F5CD52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712" y="1472026"/>
            <a:ext cx="9426575" cy="48590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C4EFD3-5D8C-2C41-95D9-EE924CBDA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04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Docker in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BAD9C-393A-4646-BAA0-8746ECE45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96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500" dirty="0"/>
              <a:t>How to pull an image with docker command :</a:t>
            </a:r>
          </a:p>
          <a:p>
            <a:pPr lvl="1"/>
            <a:r>
              <a:rPr lang="en-US" sz="2000" dirty="0">
                <a:highlight>
                  <a:srgbClr val="00FFFF"/>
                </a:highlight>
              </a:rPr>
              <a:t>docker pull (image-name) </a:t>
            </a:r>
          </a:p>
          <a:p>
            <a:r>
              <a:rPr lang="en-US" sz="2500" dirty="0"/>
              <a:t>How create a container by image name:</a:t>
            </a:r>
          </a:p>
          <a:p>
            <a:pPr lvl="1"/>
            <a:r>
              <a:rPr lang="en-US" sz="2000" dirty="0">
                <a:highlight>
                  <a:srgbClr val="00FFFF"/>
                </a:highlight>
              </a:rPr>
              <a:t>docker run --name (container-name) </a:t>
            </a:r>
            <a:r>
              <a:rPr lang="en-US" sz="2000" dirty="0">
                <a:highlight>
                  <a:srgbClr val="FFFF00"/>
                </a:highlight>
              </a:rPr>
              <a:t>-it [-d] [-p] [</a:t>
            </a:r>
            <a:r>
              <a:rPr lang="en-US" sz="2000" dirty="0" err="1">
                <a:highlight>
                  <a:srgbClr val="FFFF00"/>
                </a:highlight>
              </a:rPr>
              <a:t>portFromContainer:portToExpose</a:t>
            </a:r>
            <a:r>
              <a:rPr lang="en-US" sz="2000" dirty="0">
                <a:highlight>
                  <a:srgbClr val="FFFF00"/>
                </a:highlight>
              </a:rPr>
              <a:t>]</a:t>
            </a:r>
            <a:r>
              <a:rPr lang="en-US" sz="2000" dirty="0">
                <a:highlight>
                  <a:srgbClr val="00FFFF"/>
                </a:highlight>
              </a:rPr>
              <a:t> (image-name) </a:t>
            </a:r>
            <a:r>
              <a:rPr lang="en-US" sz="2000" dirty="0">
                <a:highlight>
                  <a:srgbClr val="FFFF00"/>
                </a:highlight>
              </a:rPr>
              <a:t>--env  [ENV variable]</a:t>
            </a:r>
          </a:p>
          <a:p>
            <a:r>
              <a:rPr lang="en-US" sz="2400" dirty="0"/>
              <a:t>How to build an image :</a:t>
            </a:r>
          </a:p>
          <a:p>
            <a:pPr lvl="1"/>
            <a:r>
              <a:rPr lang="en-US" sz="2000" dirty="0">
                <a:highlight>
                  <a:srgbClr val="00FFFF"/>
                </a:highlight>
              </a:rPr>
              <a:t>docker build -t (</a:t>
            </a:r>
            <a:r>
              <a:rPr lang="en-US" sz="2000" dirty="0" err="1">
                <a:highlight>
                  <a:srgbClr val="00FFFF"/>
                </a:highlight>
              </a:rPr>
              <a:t>image_name</a:t>
            </a:r>
            <a:r>
              <a:rPr lang="en-US" sz="2000" dirty="0">
                <a:highlight>
                  <a:srgbClr val="00FFFF"/>
                </a:highlight>
              </a:rPr>
              <a:t>) . </a:t>
            </a:r>
          </a:p>
          <a:p>
            <a:r>
              <a:rPr lang="en-US" sz="2400" dirty="0"/>
              <a:t>How to list containers/images </a:t>
            </a:r>
          </a:p>
          <a:p>
            <a:pPr lvl="1"/>
            <a:r>
              <a:rPr lang="en-US" sz="2000" dirty="0">
                <a:highlight>
                  <a:srgbClr val="00FFFF"/>
                </a:highlight>
              </a:rPr>
              <a:t>docker (image/container) ls </a:t>
            </a:r>
          </a:p>
          <a:p>
            <a:r>
              <a:rPr lang="en-US" sz="2500" dirty="0"/>
              <a:t>How to stop/start a container</a:t>
            </a:r>
          </a:p>
          <a:p>
            <a:pPr lvl="1"/>
            <a:r>
              <a:rPr lang="en-US" sz="2000" dirty="0">
                <a:highlight>
                  <a:srgbClr val="00FFFF"/>
                </a:highlight>
              </a:rPr>
              <a:t>docker start/stop (container-name or container-id) </a:t>
            </a:r>
          </a:p>
          <a:p>
            <a:r>
              <a:rPr lang="en-US" sz="2500" dirty="0"/>
              <a:t>How to delete a container/image </a:t>
            </a:r>
          </a:p>
          <a:p>
            <a:pPr lvl="1"/>
            <a:r>
              <a:rPr lang="en-US" sz="2000" dirty="0">
                <a:highlight>
                  <a:srgbClr val="00FFFF"/>
                </a:highlight>
              </a:rPr>
              <a:t>docker (image/container) rm (container-name/image-name)  </a:t>
            </a:r>
          </a:p>
          <a:p>
            <a:pPr lvl="1"/>
            <a:endParaRPr lang="en-US" sz="2100" dirty="0">
              <a:highlight>
                <a:srgbClr val="00FFFF"/>
              </a:highlight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BFE13-59B8-544F-84A8-D9197357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9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487302-A8A0-734A-8C23-98C3AA25B3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9DCD4C-9D8C-774E-899A-22D75487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err="1">
                <a:solidFill>
                  <a:srgbClr val="0E9BED"/>
                </a:solidFill>
              </a:rPr>
              <a:t>Kaulitz</a:t>
            </a:r>
            <a:r>
              <a:rPr lang="en-US" sz="4800" b="1" dirty="0">
                <a:solidFill>
                  <a:srgbClr val="0E9BED"/>
                </a:solidFill>
              </a:rPr>
              <a:t> </a:t>
            </a:r>
            <a:r>
              <a:rPr lang="en-US" sz="4800" b="1" dirty="0" err="1">
                <a:solidFill>
                  <a:srgbClr val="0E9BED"/>
                </a:solidFill>
              </a:rPr>
              <a:t>Guimarães</a:t>
            </a:r>
            <a:endParaRPr lang="en-US" sz="4800" b="1" dirty="0">
              <a:solidFill>
                <a:srgbClr val="0E9BED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BD806-76E2-464E-AF52-F261172450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US" sz="3200" dirty="0"/>
              <a:t>Student at </a:t>
            </a:r>
            <a:r>
              <a:rPr lang="en-US" sz="3200" dirty="0" err="1"/>
              <a:t>Unicamp</a:t>
            </a:r>
            <a:r>
              <a:rPr lang="en-US" sz="3200" dirty="0"/>
              <a:t> ( 8</a:t>
            </a:r>
            <a:r>
              <a:rPr lang="en-US" sz="3200" baseline="30000" dirty="0"/>
              <a:t>th</a:t>
            </a:r>
            <a:r>
              <a:rPr lang="en-US" sz="3200" dirty="0"/>
              <a:t> semester) .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Software Developer at IBM ( Internal Compliance  Services) - DevOps, automation, Kubernetes, Docker, API’s and Dashboard).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IBM parallel projects - AI-A-THON, Call for code, Passport, patents related to machine learning.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070F5-CFA8-E14C-A8EF-9BB35032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21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Exercise I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6517BB-ACC3-1E42-AC68-6610D0FD8E8D}"/>
              </a:ext>
            </a:extLst>
          </p:cNvPr>
          <p:cNvSpPr/>
          <p:nvPr/>
        </p:nvSpPr>
        <p:spPr>
          <a:xfrm>
            <a:off x="838200" y="1690688"/>
            <a:ext cx="81661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R"/>
            </a:pPr>
            <a:br>
              <a:rPr lang="en-US" sz="2000" b="1" dirty="0">
                <a:solidFill>
                  <a:srgbClr val="24292E"/>
                </a:solidFill>
                <a:latin typeface="-apple-system"/>
              </a:rPr>
            </a:br>
            <a:r>
              <a:rPr lang="en-US" sz="2000" b="1" dirty="0">
                <a:solidFill>
                  <a:srgbClr val="24292E"/>
                </a:solidFill>
                <a:latin typeface="-apple-system"/>
              </a:rPr>
              <a:t>	1. </a:t>
            </a:r>
            <a:r>
              <a:rPr lang="en-US" sz="2000" dirty="0"/>
              <a:t>Test docker creating an instance of hello-world image (not detached)</a:t>
            </a:r>
          </a:p>
          <a:p>
            <a:r>
              <a:rPr lang="en-US" sz="2000" dirty="0"/>
              <a:t>	</a:t>
            </a:r>
            <a:r>
              <a:rPr lang="en-US" sz="2000" b="1" dirty="0"/>
              <a:t>2.  </a:t>
            </a:r>
            <a:r>
              <a:rPr lang="en-US" sz="2000" dirty="0"/>
              <a:t>Delete container.</a:t>
            </a:r>
          </a:p>
          <a:p>
            <a:r>
              <a:rPr lang="en-US" sz="2000" dirty="0"/>
              <a:t> </a:t>
            </a:r>
          </a:p>
          <a:p>
            <a:r>
              <a:rPr lang="en-US" sz="2000" b="1" dirty="0">
                <a:solidFill>
                  <a:srgbClr val="24292E"/>
                </a:solidFill>
                <a:latin typeface="-apple-system"/>
              </a:rPr>
              <a:t>B) </a:t>
            </a:r>
          </a:p>
          <a:p>
            <a:r>
              <a:rPr lang="en-US" sz="2000" b="1" dirty="0">
                <a:solidFill>
                  <a:srgbClr val="24292E"/>
                </a:solidFill>
                <a:latin typeface="-apple-system"/>
              </a:rPr>
              <a:t>	1. </a:t>
            </a:r>
            <a:r>
              <a:rPr lang="en-US" sz="2000" dirty="0"/>
              <a:t>Test docker creating an instance of hello-world image (detached)</a:t>
            </a:r>
          </a:p>
          <a:p>
            <a:r>
              <a:rPr lang="en-US" sz="2000" dirty="0"/>
              <a:t>	</a:t>
            </a:r>
            <a:r>
              <a:rPr lang="en-US" sz="2000" b="1" dirty="0"/>
              <a:t>2.  </a:t>
            </a:r>
            <a:r>
              <a:rPr lang="en-US" sz="2000" dirty="0"/>
              <a:t>Delete container.</a:t>
            </a:r>
          </a:p>
          <a:p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29C11C-4F3A-E64A-96C6-5FA8DC240C19}"/>
              </a:ext>
            </a:extLst>
          </p:cNvPr>
          <p:cNvSpPr/>
          <p:nvPr/>
        </p:nvSpPr>
        <p:spPr>
          <a:xfrm>
            <a:off x="838200" y="4170413"/>
            <a:ext cx="106548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R"/>
            </a:pPr>
            <a:br>
              <a:rPr lang="en-US" sz="2000" b="1" dirty="0">
                <a:solidFill>
                  <a:srgbClr val="FF0000"/>
                </a:solidFill>
              </a:rPr>
            </a:br>
            <a:r>
              <a:rPr lang="en-US" sz="2000" b="1" dirty="0">
                <a:solidFill>
                  <a:srgbClr val="FF0000"/>
                </a:solidFill>
              </a:rPr>
              <a:t>	1. </a:t>
            </a:r>
            <a:r>
              <a:rPr lang="en-US" sz="2000" dirty="0">
                <a:solidFill>
                  <a:srgbClr val="FF0000"/>
                </a:solidFill>
              </a:rPr>
              <a:t>docker pull hello-world / docker run -it --name </a:t>
            </a:r>
            <a:r>
              <a:rPr lang="en-US" sz="2000" dirty="0" err="1">
                <a:solidFill>
                  <a:srgbClr val="FF0000"/>
                </a:solidFill>
              </a:rPr>
              <a:t>my_first_container</a:t>
            </a:r>
            <a:r>
              <a:rPr lang="en-US" sz="2000" dirty="0">
                <a:solidFill>
                  <a:srgbClr val="FF0000"/>
                </a:solidFill>
              </a:rPr>
              <a:t> hello-world</a:t>
            </a:r>
          </a:p>
          <a:p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lang="en-US" sz="2000" b="1" dirty="0">
                <a:solidFill>
                  <a:srgbClr val="FF0000"/>
                </a:solidFill>
              </a:rPr>
              <a:t>2.  </a:t>
            </a:r>
            <a:r>
              <a:rPr lang="en-US" sz="2000" dirty="0">
                <a:solidFill>
                  <a:srgbClr val="FF0000"/>
                </a:solidFill>
              </a:rPr>
              <a:t>docker stop </a:t>
            </a:r>
            <a:r>
              <a:rPr lang="en-US" sz="2000" dirty="0" err="1">
                <a:solidFill>
                  <a:srgbClr val="FF0000"/>
                </a:solidFill>
              </a:rPr>
              <a:t>my_first_container</a:t>
            </a:r>
            <a:r>
              <a:rPr lang="en-US" sz="2000" dirty="0">
                <a:solidFill>
                  <a:srgbClr val="FF0000"/>
                </a:solidFill>
              </a:rPr>
              <a:t>  / docker container rm </a:t>
            </a:r>
            <a:r>
              <a:rPr lang="en-US" sz="2000" dirty="0" err="1">
                <a:solidFill>
                  <a:srgbClr val="FF0000"/>
                </a:solidFill>
              </a:rPr>
              <a:t>my_first_container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B)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	1. </a:t>
            </a:r>
            <a:r>
              <a:rPr lang="en-US" sz="2000" dirty="0">
                <a:solidFill>
                  <a:srgbClr val="FF0000"/>
                </a:solidFill>
              </a:rPr>
              <a:t>docker pull hello-word / docker run -it --name  </a:t>
            </a:r>
            <a:r>
              <a:rPr lang="en-US" sz="2000" dirty="0" err="1">
                <a:solidFill>
                  <a:srgbClr val="FF0000"/>
                </a:solidFill>
              </a:rPr>
              <a:t>my_first_container</a:t>
            </a:r>
            <a:r>
              <a:rPr lang="en-US" sz="2000" dirty="0">
                <a:solidFill>
                  <a:srgbClr val="FF0000"/>
                </a:solidFill>
              </a:rPr>
              <a:t>  hello-word 	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	2 .  </a:t>
            </a:r>
            <a:r>
              <a:rPr lang="en-US" sz="2000" dirty="0">
                <a:solidFill>
                  <a:srgbClr val="FF0000"/>
                </a:solidFill>
              </a:rPr>
              <a:t>docker stop </a:t>
            </a:r>
            <a:r>
              <a:rPr lang="en-US" sz="2000" dirty="0" err="1">
                <a:solidFill>
                  <a:srgbClr val="FF0000"/>
                </a:solidFill>
              </a:rPr>
              <a:t>my_first_container</a:t>
            </a:r>
            <a:r>
              <a:rPr lang="en-US" sz="2000" dirty="0">
                <a:solidFill>
                  <a:srgbClr val="FF0000"/>
                </a:solidFill>
              </a:rPr>
              <a:t>  / docker container rm </a:t>
            </a:r>
            <a:r>
              <a:rPr lang="en-US" sz="2000" dirty="0" err="1">
                <a:solidFill>
                  <a:srgbClr val="FF0000"/>
                </a:solidFill>
              </a:rPr>
              <a:t>my_first_container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5AA973-CDC9-BD4D-B4A3-5BF01ECB3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0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Exercise II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6517BB-ACC3-1E42-AC68-6610D0FD8E8D}"/>
              </a:ext>
            </a:extLst>
          </p:cNvPr>
          <p:cNvSpPr/>
          <p:nvPr/>
        </p:nvSpPr>
        <p:spPr>
          <a:xfrm>
            <a:off x="838200" y="1690688"/>
            <a:ext cx="81661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lphaUcParenR"/>
            </a:pPr>
            <a:r>
              <a:rPr lang="en-US" sz="2400" dirty="0">
                <a:solidFill>
                  <a:srgbClr val="24292E"/>
                </a:solidFill>
                <a:latin typeface="-apple-system"/>
              </a:rPr>
              <a:t>Create a </a:t>
            </a:r>
            <a:r>
              <a:rPr lang="en-US" sz="2400" dirty="0" err="1">
                <a:solidFill>
                  <a:srgbClr val="24292E"/>
                </a:solidFill>
                <a:latin typeface="-apple-system"/>
              </a:rPr>
              <a:t>Dockerfile</a:t>
            </a:r>
            <a:r>
              <a:rPr lang="en-US" sz="2400" dirty="0">
                <a:solidFill>
                  <a:srgbClr val="24292E"/>
                </a:solidFill>
                <a:latin typeface="-apple-system"/>
              </a:rPr>
              <a:t> based on alpine OS, run the command  “</a:t>
            </a:r>
            <a:r>
              <a:rPr lang="en-US" sz="2400" dirty="0" err="1">
                <a:solidFill>
                  <a:srgbClr val="24292E"/>
                </a:solidFill>
                <a:latin typeface="-apple-system"/>
              </a:rPr>
              <a:t>uname</a:t>
            </a:r>
            <a:r>
              <a:rPr lang="en-US" sz="2400" dirty="0">
                <a:solidFill>
                  <a:srgbClr val="24292E"/>
                </a:solidFill>
                <a:latin typeface="-apple-system"/>
              </a:rPr>
              <a:t>”.</a:t>
            </a:r>
          </a:p>
          <a:p>
            <a:pPr marL="457200" indent="-457200">
              <a:buAutoNum type="alphaUcParenR"/>
            </a:pPr>
            <a:endParaRPr lang="en-US" sz="2400" dirty="0">
              <a:solidFill>
                <a:srgbClr val="24292E"/>
              </a:solidFill>
              <a:latin typeface="-apple-system"/>
            </a:endParaRPr>
          </a:p>
          <a:p>
            <a:pPr marL="457200" indent="-457200">
              <a:buFontTx/>
              <a:buAutoNum type="alphaUcParenR"/>
            </a:pPr>
            <a:r>
              <a:rPr lang="en-US" sz="2400" dirty="0">
                <a:solidFill>
                  <a:srgbClr val="24292E"/>
                </a:solidFill>
                <a:latin typeface="-apple-system"/>
              </a:rPr>
              <a:t>Create a </a:t>
            </a:r>
            <a:r>
              <a:rPr lang="en-US" sz="2400" dirty="0" err="1">
                <a:solidFill>
                  <a:srgbClr val="24292E"/>
                </a:solidFill>
                <a:latin typeface="-apple-system"/>
              </a:rPr>
              <a:t>Dockerfile</a:t>
            </a:r>
            <a:r>
              <a:rPr lang="en-US" sz="2400" dirty="0">
                <a:solidFill>
                  <a:srgbClr val="24292E"/>
                </a:solidFill>
                <a:latin typeface="-apple-system"/>
              </a:rPr>
              <a:t> based on ubuntu OS, run the command  “</a:t>
            </a:r>
            <a:r>
              <a:rPr lang="en-US" sz="2400" dirty="0" err="1">
                <a:solidFill>
                  <a:srgbClr val="24292E"/>
                </a:solidFill>
                <a:latin typeface="-apple-system"/>
              </a:rPr>
              <a:t>uname</a:t>
            </a:r>
            <a:r>
              <a:rPr lang="en-US" sz="2400" dirty="0">
                <a:solidFill>
                  <a:srgbClr val="24292E"/>
                </a:solidFill>
                <a:latin typeface="-apple-system"/>
              </a:rPr>
              <a:t>” . </a:t>
            </a:r>
          </a:p>
          <a:p>
            <a:endParaRPr lang="en-US" sz="2400" dirty="0">
              <a:solidFill>
                <a:srgbClr val="24292E"/>
              </a:solidFill>
              <a:latin typeface="-apple-system"/>
            </a:endParaRPr>
          </a:p>
          <a:p>
            <a:pPr marL="342900" indent="-342900">
              <a:buAutoNum type="alphaUcParenR"/>
            </a:pPr>
            <a:endParaRPr lang="en-US" sz="2000" b="1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29C11C-4F3A-E64A-96C6-5FA8DC240C19}"/>
              </a:ext>
            </a:extLst>
          </p:cNvPr>
          <p:cNvSpPr/>
          <p:nvPr/>
        </p:nvSpPr>
        <p:spPr>
          <a:xfrm>
            <a:off x="2690648" y="3693360"/>
            <a:ext cx="289822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A)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touch </a:t>
            </a:r>
            <a:r>
              <a:rPr lang="en-US" sz="2400" dirty="0" err="1">
                <a:solidFill>
                  <a:srgbClr val="FF0000"/>
                </a:solidFill>
                <a:latin typeface="-apple-system"/>
              </a:rPr>
              <a:t>Dockerfile</a:t>
            </a:r>
            <a:endParaRPr lang="en-US" sz="2400" dirty="0">
              <a:solidFill>
                <a:srgbClr val="FF0000"/>
              </a:solidFill>
              <a:latin typeface="-apple-system"/>
            </a:endParaRPr>
          </a:p>
          <a:p>
            <a:endParaRPr lang="en-US" sz="2400" dirty="0">
              <a:solidFill>
                <a:srgbClr val="FF0000"/>
              </a:solidFill>
              <a:latin typeface="-apple-system"/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vi </a:t>
            </a:r>
            <a:r>
              <a:rPr lang="en-US" sz="2400" dirty="0" err="1">
                <a:solidFill>
                  <a:srgbClr val="FF0000"/>
                </a:solidFill>
                <a:latin typeface="-apple-system"/>
              </a:rPr>
              <a:t>Dockerfile</a:t>
            </a:r>
            <a:endParaRPr lang="en-US" sz="2400" dirty="0">
              <a:solidFill>
                <a:srgbClr val="FF0000"/>
              </a:solidFill>
              <a:latin typeface="-apple-system"/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FROM </a:t>
            </a:r>
            <a:r>
              <a:rPr lang="en-US" sz="2400" dirty="0" err="1">
                <a:solidFill>
                  <a:srgbClr val="FF0000"/>
                </a:solidFill>
              </a:rPr>
              <a:t>alpine:latest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CMD [ "</a:t>
            </a:r>
            <a:r>
              <a:rPr lang="en-US" sz="2400" dirty="0" err="1">
                <a:solidFill>
                  <a:srgbClr val="FF0000"/>
                </a:solidFill>
              </a:rPr>
              <a:t>uname</a:t>
            </a:r>
            <a:r>
              <a:rPr lang="en-US" sz="2400" dirty="0">
                <a:solidFill>
                  <a:srgbClr val="FF0000"/>
                </a:solidFill>
              </a:rPr>
              <a:t>" 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3EA237-58D2-0F4D-8E3D-815CEC48C960}"/>
              </a:ext>
            </a:extLst>
          </p:cNvPr>
          <p:cNvSpPr/>
          <p:nvPr/>
        </p:nvSpPr>
        <p:spPr>
          <a:xfrm>
            <a:off x="6603124" y="3693360"/>
            <a:ext cx="289822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touch </a:t>
            </a:r>
            <a:r>
              <a:rPr lang="en-US" sz="2400" dirty="0" err="1">
                <a:solidFill>
                  <a:srgbClr val="FF0000"/>
                </a:solidFill>
                <a:latin typeface="-apple-system"/>
              </a:rPr>
              <a:t>Dockerfile</a:t>
            </a:r>
            <a:endParaRPr lang="en-US" sz="2400" dirty="0">
              <a:solidFill>
                <a:srgbClr val="FF0000"/>
              </a:solidFill>
              <a:latin typeface="-apple-system"/>
            </a:endParaRPr>
          </a:p>
          <a:p>
            <a:endParaRPr lang="en-US" sz="2400" dirty="0">
              <a:solidFill>
                <a:srgbClr val="FF0000"/>
              </a:solidFill>
              <a:latin typeface="-apple-system"/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vi </a:t>
            </a:r>
            <a:r>
              <a:rPr lang="en-US" sz="2400" dirty="0" err="1">
                <a:solidFill>
                  <a:srgbClr val="FF0000"/>
                </a:solidFill>
                <a:latin typeface="-apple-system"/>
              </a:rPr>
              <a:t>Dockerfile</a:t>
            </a:r>
            <a:endParaRPr lang="en-US" sz="2400" dirty="0">
              <a:solidFill>
                <a:srgbClr val="FF0000"/>
              </a:solidFill>
              <a:latin typeface="-apple-system"/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FROM </a:t>
            </a:r>
            <a:r>
              <a:rPr lang="en-US" sz="2400" dirty="0" err="1">
                <a:solidFill>
                  <a:srgbClr val="FF0000"/>
                </a:solidFill>
              </a:rPr>
              <a:t>ubuntu:latest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CMD [ "</a:t>
            </a:r>
            <a:r>
              <a:rPr lang="en-US" sz="2400" dirty="0" err="1">
                <a:solidFill>
                  <a:srgbClr val="FF0000"/>
                </a:solidFill>
              </a:rPr>
              <a:t>uname</a:t>
            </a:r>
            <a:r>
              <a:rPr lang="en-US" sz="2400" dirty="0">
                <a:solidFill>
                  <a:srgbClr val="FF0000"/>
                </a:solidFill>
              </a:rPr>
              <a:t>" 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7347CC-1D23-0349-9763-030FE61F3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9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Exercise II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6517BB-ACC3-1E42-AC68-6610D0FD8E8D}"/>
              </a:ext>
            </a:extLst>
          </p:cNvPr>
          <p:cNvSpPr/>
          <p:nvPr/>
        </p:nvSpPr>
        <p:spPr>
          <a:xfrm>
            <a:off x="838200" y="1690688"/>
            <a:ext cx="8166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4292E"/>
                </a:solidFill>
                <a:latin typeface="-apple-system"/>
              </a:rPr>
              <a:t>C) Create an image based on  alpine  docker file.</a:t>
            </a:r>
          </a:p>
          <a:p>
            <a:endParaRPr lang="en-US" sz="2400" dirty="0">
              <a:solidFill>
                <a:srgbClr val="24292E"/>
              </a:solidFill>
              <a:latin typeface="-apple-system"/>
            </a:endParaRPr>
          </a:p>
          <a:p>
            <a:r>
              <a:rPr lang="en-US" sz="2400" dirty="0">
                <a:solidFill>
                  <a:srgbClr val="24292E"/>
                </a:solidFill>
                <a:latin typeface="-apple-system"/>
              </a:rPr>
              <a:t>D) Create an image based on  ubuntu  docker file.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29C11C-4F3A-E64A-96C6-5FA8DC240C19}"/>
              </a:ext>
            </a:extLst>
          </p:cNvPr>
          <p:cNvSpPr/>
          <p:nvPr/>
        </p:nvSpPr>
        <p:spPr>
          <a:xfrm>
            <a:off x="838200" y="3429000"/>
            <a:ext cx="92583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C) Docker build -t </a:t>
            </a:r>
            <a:r>
              <a:rPr lang="en-US" sz="2400" dirty="0" err="1">
                <a:solidFill>
                  <a:srgbClr val="FF0000"/>
                </a:solidFill>
              </a:rPr>
              <a:t>my_alpine</a:t>
            </a:r>
            <a:r>
              <a:rPr lang="en-US" sz="2400" dirty="0">
                <a:solidFill>
                  <a:srgbClr val="FF0000"/>
                </a:solidFill>
              </a:rPr>
              <a:t> .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D) Docker build -t </a:t>
            </a:r>
            <a:r>
              <a:rPr lang="en-US" sz="2400" dirty="0" err="1">
                <a:solidFill>
                  <a:srgbClr val="FF0000"/>
                </a:solidFill>
              </a:rPr>
              <a:t>my_ubuntu</a:t>
            </a:r>
            <a:r>
              <a:rPr lang="en-US" sz="2400" dirty="0">
                <a:solidFill>
                  <a:srgbClr val="FF0000"/>
                </a:solidFill>
              </a:rPr>
              <a:t> 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A705DF-D315-7F4D-A9BB-9F6D8CB7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Exercise II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6517BB-ACC3-1E42-AC68-6610D0FD8E8D}"/>
              </a:ext>
            </a:extLst>
          </p:cNvPr>
          <p:cNvSpPr/>
          <p:nvPr/>
        </p:nvSpPr>
        <p:spPr>
          <a:xfrm>
            <a:off x="838200" y="1690688"/>
            <a:ext cx="81661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4292E"/>
                </a:solidFill>
                <a:latin typeface="-apple-system"/>
              </a:rPr>
              <a:t>E) Create an alpine container (not detached).</a:t>
            </a:r>
          </a:p>
          <a:p>
            <a:endParaRPr lang="en-US" sz="2400" dirty="0">
              <a:solidFill>
                <a:srgbClr val="24292E"/>
              </a:solidFill>
              <a:latin typeface="-apple-system"/>
            </a:endParaRPr>
          </a:p>
          <a:p>
            <a:r>
              <a:rPr lang="en-US" sz="2400" dirty="0">
                <a:solidFill>
                  <a:srgbClr val="24292E"/>
                </a:solidFill>
                <a:latin typeface="-apple-system"/>
              </a:rPr>
              <a:t>F) Create an ubuntu container (detached).</a:t>
            </a:r>
          </a:p>
          <a:p>
            <a:endParaRPr lang="en-US" sz="2400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29C11C-4F3A-E64A-96C6-5FA8DC240C19}"/>
              </a:ext>
            </a:extLst>
          </p:cNvPr>
          <p:cNvSpPr/>
          <p:nvPr/>
        </p:nvSpPr>
        <p:spPr>
          <a:xfrm>
            <a:off x="838200" y="3429000"/>
            <a:ext cx="92583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E) Docker run -it --name </a:t>
            </a:r>
            <a:r>
              <a:rPr lang="en-US" sz="2400" dirty="0" err="1">
                <a:solidFill>
                  <a:srgbClr val="FF0000"/>
                </a:solidFill>
              </a:rPr>
              <a:t>alpine_container</a:t>
            </a:r>
            <a:r>
              <a:rPr lang="en-US" sz="2400" dirty="0">
                <a:solidFill>
                  <a:srgbClr val="FF0000"/>
                </a:solidFill>
              </a:rPr>
              <a:t>  </a:t>
            </a:r>
            <a:r>
              <a:rPr lang="en-US" sz="2400" dirty="0" err="1">
                <a:solidFill>
                  <a:srgbClr val="FF0000"/>
                </a:solidFill>
              </a:rPr>
              <a:t>my_alpine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F) Docker run -it  -d --name </a:t>
            </a:r>
            <a:r>
              <a:rPr lang="en-US" sz="2400" dirty="0" err="1">
                <a:solidFill>
                  <a:srgbClr val="FF0000"/>
                </a:solidFill>
              </a:rPr>
              <a:t>ubuntu_container</a:t>
            </a:r>
            <a:r>
              <a:rPr lang="en-US" sz="2400" dirty="0">
                <a:solidFill>
                  <a:srgbClr val="FF0000"/>
                </a:solidFill>
              </a:rPr>
              <a:t> my_ ubuntu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7DBABC-CD1E-694F-AC5D-B74A2A6B0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6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Docker in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BAD9C-393A-4646-BAA0-8746ECE45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96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How to get in a container :</a:t>
            </a:r>
          </a:p>
          <a:p>
            <a:pPr lvl="1"/>
            <a:r>
              <a:rPr lang="en-US" sz="2800" dirty="0">
                <a:highlight>
                  <a:srgbClr val="00FFFF"/>
                </a:highlight>
              </a:rPr>
              <a:t>docker exec -it container-name or container-id) (command  e.g., bash)</a:t>
            </a:r>
          </a:p>
          <a:p>
            <a:r>
              <a:rPr lang="en-US" sz="3600" dirty="0"/>
              <a:t>How to get a container log :</a:t>
            </a:r>
          </a:p>
          <a:p>
            <a:pPr lvl="1"/>
            <a:r>
              <a:rPr lang="en-US" sz="2800" dirty="0">
                <a:highlight>
                  <a:srgbClr val="00FFFF"/>
                </a:highlight>
              </a:rPr>
              <a:t>docker logs stop (container-name or container-id) </a:t>
            </a:r>
          </a:p>
          <a:p>
            <a:pPr lvl="1"/>
            <a:endParaRPr lang="en-US" sz="2000" dirty="0">
              <a:highlight>
                <a:srgbClr val="00FFFF"/>
              </a:highlight>
            </a:endParaRPr>
          </a:p>
          <a:p>
            <a:pPr lvl="1"/>
            <a:endParaRPr lang="en-US" sz="2000" dirty="0">
              <a:highlight>
                <a:srgbClr val="00FFFF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69965-DDEF-1A49-9BFA-80966873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83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Exercise II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6517BB-ACC3-1E42-AC68-6610D0FD8E8D}"/>
              </a:ext>
            </a:extLst>
          </p:cNvPr>
          <p:cNvSpPr/>
          <p:nvPr/>
        </p:nvSpPr>
        <p:spPr>
          <a:xfrm>
            <a:off x="838199" y="1690688"/>
            <a:ext cx="103446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4292E"/>
                </a:solidFill>
                <a:latin typeface="-apple-system"/>
              </a:rPr>
              <a:t>G) Catch ubuntu container log</a:t>
            </a:r>
          </a:p>
          <a:p>
            <a:endParaRPr lang="en-US" sz="2400" dirty="0">
              <a:solidFill>
                <a:srgbClr val="24292E"/>
              </a:solidFill>
              <a:latin typeface="-apple-system"/>
            </a:endParaRPr>
          </a:p>
          <a:p>
            <a:r>
              <a:rPr lang="en-US" sz="2400" dirty="0">
                <a:solidFill>
                  <a:srgbClr val="24292E"/>
                </a:solidFill>
                <a:latin typeface="-apple-system"/>
              </a:rPr>
              <a:t>H) Get into alpine container then run the  command “cat /</a:t>
            </a:r>
            <a:r>
              <a:rPr lang="en-US" sz="2400" dirty="0" err="1">
                <a:solidFill>
                  <a:srgbClr val="24292E"/>
                </a:solidFill>
                <a:latin typeface="-apple-system"/>
              </a:rPr>
              <a:t>etc</a:t>
            </a:r>
            <a:r>
              <a:rPr lang="en-US" sz="2400" dirty="0">
                <a:solidFill>
                  <a:srgbClr val="24292E"/>
                </a:solidFill>
                <a:latin typeface="-apple-system"/>
              </a:rPr>
              <a:t>/</a:t>
            </a:r>
            <a:r>
              <a:rPr lang="en-US" sz="2400" dirty="0" err="1">
                <a:solidFill>
                  <a:srgbClr val="24292E"/>
                </a:solidFill>
                <a:latin typeface="-apple-system"/>
              </a:rPr>
              <a:t>os</a:t>
            </a:r>
            <a:r>
              <a:rPr lang="en-US" sz="2400" dirty="0">
                <a:solidFill>
                  <a:srgbClr val="24292E"/>
                </a:solidFill>
                <a:latin typeface="-apple-system"/>
              </a:rPr>
              <a:t>-release”</a:t>
            </a:r>
          </a:p>
          <a:p>
            <a:endParaRPr lang="en-US" sz="2400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29C11C-4F3A-E64A-96C6-5FA8DC240C19}"/>
              </a:ext>
            </a:extLst>
          </p:cNvPr>
          <p:cNvSpPr/>
          <p:nvPr/>
        </p:nvSpPr>
        <p:spPr>
          <a:xfrm>
            <a:off x="838200" y="3429000"/>
            <a:ext cx="92583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G) docker logs </a:t>
            </a:r>
            <a:r>
              <a:rPr lang="en-US" sz="2400" dirty="0" err="1">
                <a:solidFill>
                  <a:srgbClr val="FF0000"/>
                </a:solidFill>
              </a:rPr>
              <a:t>ubuntu_container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H)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Way I 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docker  exec -it </a:t>
            </a:r>
            <a:r>
              <a:rPr lang="en-US" sz="2400" dirty="0" err="1">
                <a:solidFill>
                  <a:srgbClr val="FF0000"/>
                </a:solidFill>
              </a:rPr>
              <a:t>alpine_container</a:t>
            </a:r>
            <a:r>
              <a:rPr lang="en-US" sz="2400" dirty="0">
                <a:solidFill>
                  <a:srgbClr val="FF0000"/>
                </a:solidFill>
              </a:rPr>
              <a:t> bash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	-&gt; </a:t>
            </a:r>
            <a:r>
              <a:rPr lang="en-US" sz="2400" dirty="0">
                <a:solidFill>
                  <a:srgbClr val="FF0000"/>
                </a:solidFill>
                <a:latin typeface="-apple-system"/>
              </a:rPr>
              <a:t>cat /</a:t>
            </a:r>
            <a:r>
              <a:rPr lang="en-US" sz="2400" dirty="0" err="1">
                <a:solidFill>
                  <a:srgbClr val="FF0000"/>
                </a:solidFill>
                <a:latin typeface="-apple-system"/>
              </a:rPr>
              <a:t>etc</a:t>
            </a:r>
            <a:r>
              <a:rPr lang="en-US" sz="2400" dirty="0">
                <a:solidFill>
                  <a:srgbClr val="FF0000"/>
                </a:solidFill>
                <a:latin typeface="-apple-system"/>
              </a:rPr>
              <a:t>/</a:t>
            </a:r>
            <a:r>
              <a:rPr lang="en-US" sz="2400" dirty="0" err="1">
                <a:solidFill>
                  <a:srgbClr val="FF0000"/>
                </a:solidFill>
                <a:latin typeface="-apple-system"/>
              </a:rPr>
              <a:t>os</a:t>
            </a:r>
            <a:r>
              <a:rPr lang="en-US" sz="2400" dirty="0">
                <a:solidFill>
                  <a:srgbClr val="FF0000"/>
                </a:solidFill>
                <a:latin typeface="-apple-system"/>
              </a:rPr>
              <a:t>-release</a:t>
            </a:r>
          </a:p>
          <a:p>
            <a:r>
              <a:rPr lang="en-US" sz="2400" dirty="0">
                <a:solidFill>
                  <a:srgbClr val="FF0000"/>
                </a:solidFill>
                <a:latin typeface="-apple-system"/>
              </a:rPr>
              <a:t>Way II 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docker  exec -it </a:t>
            </a:r>
            <a:r>
              <a:rPr lang="en-US" sz="2400" dirty="0" err="1">
                <a:solidFill>
                  <a:srgbClr val="FF0000"/>
                </a:solidFill>
              </a:rPr>
              <a:t>alpine_container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-apple-system"/>
              </a:rPr>
              <a:t>cat /</a:t>
            </a:r>
            <a:r>
              <a:rPr lang="en-US" sz="2400" dirty="0" err="1">
                <a:solidFill>
                  <a:srgbClr val="FF0000"/>
                </a:solidFill>
                <a:latin typeface="-apple-system"/>
              </a:rPr>
              <a:t>etc</a:t>
            </a:r>
            <a:r>
              <a:rPr lang="en-US" sz="2400" dirty="0">
                <a:solidFill>
                  <a:srgbClr val="FF0000"/>
                </a:solidFill>
                <a:latin typeface="-apple-system"/>
              </a:rPr>
              <a:t>/</a:t>
            </a:r>
            <a:r>
              <a:rPr lang="en-US" sz="2400" dirty="0" err="1">
                <a:solidFill>
                  <a:srgbClr val="FF0000"/>
                </a:solidFill>
                <a:latin typeface="-apple-system"/>
              </a:rPr>
              <a:t>os</a:t>
            </a:r>
            <a:r>
              <a:rPr lang="en-US" sz="2400" dirty="0">
                <a:solidFill>
                  <a:srgbClr val="FF0000"/>
                </a:solidFill>
                <a:latin typeface="-apple-system"/>
              </a:rPr>
              <a:t>-release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A33C99-DC52-5143-A616-2479773A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8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Exercise III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6517BB-ACC3-1E42-AC68-6610D0FD8E8D}"/>
              </a:ext>
            </a:extLst>
          </p:cNvPr>
          <p:cNvSpPr/>
          <p:nvPr/>
        </p:nvSpPr>
        <p:spPr>
          <a:xfrm>
            <a:off x="838199" y="1690688"/>
            <a:ext cx="103446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4292E"/>
                </a:solidFill>
                <a:latin typeface="-apple-system"/>
              </a:rPr>
              <a:t>A) Choose one </a:t>
            </a:r>
            <a:r>
              <a:rPr lang="en-US" sz="2400" dirty="0" err="1">
                <a:solidFill>
                  <a:srgbClr val="24292E"/>
                </a:solidFill>
                <a:latin typeface="-apple-system"/>
              </a:rPr>
              <a:t>Dockerfile</a:t>
            </a:r>
            <a:r>
              <a:rPr lang="en-US" sz="2400" dirty="0">
                <a:solidFill>
                  <a:srgbClr val="24292E"/>
                </a:solidFill>
                <a:latin typeface="-apple-system"/>
              </a:rPr>
              <a:t> from exercise before, then add the </a:t>
            </a:r>
            <a:r>
              <a:rPr lang="en-US" sz="2400" dirty="0" err="1">
                <a:solidFill>
                  <a:srgbClr val="24292E"/>
                </a:solidFill>
                <a:latin typeface="-apple-system"/>
              </a:rPr>
              <a:t>uname</a:t>
            </a:r>
            <a:r>
              <a:rPr lang="en-US" sz="2400" dirty="0">
                <a:solidFill>
                  <a:srgbClr val="24292E"/>
                </a:solidFill>
                <a:latin typeface="-apple-system"/>
              </a:rPr>
              <a:t> command as an entry point. Then add a command with the flag “-r”.</a:t>
            </a:r>
          </a:p>
          <a:p>
            <a:endParaRPr lang="en-US" sz="2400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29C11C-4F3A-E64A-96C6-5FA8DC240C19}"/>
              </a:ext>
            </a:extLst>
          </p:cNvPr>
          <p:cNvSpPr/>
          <p:nvPr/>
        </p:nvSpPr>
        <p:spPr>
          <a:xfrm>
            <a:off x="1613957" y="4021577"/>
            <a:ext cx="287208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A)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FROM </a:t>
            </a:r>
            <a:r>
              <a:rPr lang="en-US" sz="2000" dirty="0" err="1">
                <a:solidFill>
                  <a:srgbClr val="FF0000"/>
                </a:solidFill>
              </a:rPr>
              <a:t>ubuntu:latest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ENTRYPOINT [ "</a:t>
            </a:r>
            <a:r>
              <a:rPr lang="en-US" sz="2000" dirty="0" err="1">
                <a:solidFill>
                  <a:srgbClr val="FF0000"/>
                </a:solidFill>
              </a:rPr>
              <a:t>uname</a:t>
            </a:r>
            <a:r>
              <a:rPr lang="en-US" sz="2000" dirty="0">
                <a:solidFill>
                  <a:srgbClr val="FF0000"/>
                </a:solidFill>
              </a:rPr>
              <a:t>" ]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CMD [ "-r" ]</a:t>
            </a:r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24BF65-7707-3548-8D1B-61B6A002B5B7}"/>
              </a:ext>
            </a:extLst>
          </p:cNvPr>
          <p:cNvSpPr/>
          <p:nvPr/>
        </p:nvSpPr>
        <p:spPr>
          <a:xfrm>
            <a:off x="838198" y="2628251"/>
            <a:ext cx="103446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4292E"/>
                </a:solidFill>
                <a:latin typeface="-apple-system"/>
              </a:rPr>
              <a:t>B) Rebuild the image using same command as the exercise before.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DE49BA-6123-3A49-BFA3-CEA3FC422B7B}"/>
              </a:ext>
            </a:extLst>
          </p:cNvPr>
          <p:cNvSpPr/>
          <p:nvPr/>
        </p:nvSpPr>
        <p:spPr>
          <a:xfrm>
            <a:off x="6096000" y="4027479"/>
            <a:ext cx="493323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B)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Docker build -t </a:t>
            </a:r>
            <a:r>
              <a:rPr lang="en-US" sz="2400" dirty="0" err="1">
                <a:solidFill>
                  <a:srgbClr val="FF0000"/>
                </a:solidFill>
              </a:rPr>
              <a:t>my_ubuntu</a:t>
            </a:r>
            <a:r>
              <a:rPr lang="en-US" sz="2400" dirty="0">
                <a:solidFill>
                  <a:srgbClr val="FF0000"/>
                </a:solidFill>
              </a:rPr>
              <a:t> 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8BA606-B5D1-8C42-A6F2-5D42CB57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5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Exercise III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6517BB-ACC3-1E42-AC68-6610D0FD8E8D}"/>
              </a:ext>
            </a:extLst>
          </p:cNvPr>
          <p:cNvSpPr/>
          <p:nvPr/>
        </p:nvSpPr>
        <p:spPr>
          <a:xfrm>
            <a:off x="838199" y="1690688"/>
            <a:ext cx="103446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4292E"/>
                </a:solidFill>
                <a:latin typeface="-apple-system"/>
              </a:rPr>
              <a:t>C) Delete the old container from exercise II.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29C11C-4F3A-E64A-96C6-5FA8DC240C19}"/>
              </a:ext>
            </a:extLst>
          </p:cNvPr>
          <p:cNvSpPr/>
          <p:nvPr/>
        </p:nvSpPr>
        <p:spPr>
          <a:xfrm>
            <a:off x="923667" y="3568998"/>
            <a:ext cx="10344665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C)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docker stop </a:t>
            </a:r>
            <a:r>
              <a:rPr lang="en-US" sz="2000" dirty="0" err="1">
                <a:solidFill>
                  <a:srgbClr val="FF0000"/>
                </a:solidFill>
              </a:rPr>
              <a:t>ubuntu_container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docker  container rm </a:t>
            </a:r>
            <a:r>
              <a:rPr lang="en-US" sz="2000" dirty="0" err="1">
                <a:solidFill>
                  <a:srgbClr val="FF0000"/>
                </a:solidFill>
              </a:rPr>
              <a:t>ubuntu_container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D)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docker run -it  -d  --name </a:t>
            </a:r>
            <a:r>
              <a:rPr lang="en-US" sz="2000" dirty="0" err="1">
                <a:solidFill>
                  <a:srgbClr val="FF0000"/>
                </a:solidFill>
              </a:rPr>
              <a:t>ubuntu_container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my_ubuntu</a:t>
            </a:r>
            <a:r>
              <a:rPr lang="en-US" sz="2000" dirty="0">
                <a:solidFill>
                  <a:srgbClr val="FF0000"/>
                </a:solidFill>
              </a:rPr>
              <a:t>   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24BF65-7707-3548-8D1B-61B6A002B5B7}"/>
              </a:ext>
            </a:extLst>
          </p:cNvPr>
          <p:cNvSpPr/>
          <p:nvPr/>
        </p:nvSpPr>
        <p:spPr>
          <a:xfrm>
            <a:off x="838198" y="2628251"/>
            <a:ext cx="103446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4292E"/>
                </a:solidFill>
                <a:latin typeface="-apple-system"/>
              </a:rPr>
              <a:t>D) Create a new container with same name as exercise II ( detached).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292867-FF53-7841-82BC-48AA16C6E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7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Exercise III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6517BB-ACC3-1E42-AC68-6610D0FD8E8D}"/>
              </a:ext>
            </a:extLst>
          </p:cNvPr>
          <p:cNvSpPr/>
          <p:nvPr/>
        </p:nvSpPr>
        <p:spPr>
          <a:xfrm>
            <a:off x="838199" y="1690688"/>
            <a:ext cx="103446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4292E"/>
                </a:solidFill>
                <a:latin typeface="-apple-system"/>
              </a:rPr>
              <a:t>E) Catch container logs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29C11C-4F3A-E64A-96C6-5FA8DC240C19}"/>
              </a:ext>
            </a:extLst>
          </p:cNvPr>
          <p:cNvSpPr/>
          <p:nvPr/>
        </p:nvSpPr>
        <p:spPr>
          <a:xfrm>
            <a:off x="923667" y="3568998"/>
            <a:ext cx="10344665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E)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docker logs </a:t>
            </a:r>
            <a:r>
              <a:rPr lang="en-US" sz="2000" dirty="0" err="1">
                <a:solidFill>
                  <a:srgbClr val="FF0000"/>
                </a:solidFill>
              </a:rPr>
              <a:t>ubuntu_container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F)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docker stop </a:t>
            </a:r>
            <a:r>
              <a:rPr lang="en-US" sz="2000" dirty="0" err="1">
                <a:solidFill>
                  <a:srgbClr val="FF0000"/>
                </a:solidFill>
              </a:rPr>
              <a:t>ubuntu_container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docker  container rm </a:t>
            </a:r>
            <a:r>
              <a:rPr lang="en-US" sz="2000" dirty="0" err="1">
                <a:solidFill>
                  <a:srgbClr val="FF0000"/>
                </a:solidFill>
              </a:rPr>
              <a:t>ubuntu_container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24BF65-7707-3548-8D1B-61B6A002B5B7}"/>
              </a:ext>
            </a:extLst>
          </p:cNvPr>
          <p:cNvSpPr/>
          <p:nvPr/>
        </p:nvSpPr>
        <p:spPr>
          <a:xfrm>
            <a:off x="838198" y="2628251"/>
            <a:ext cx="103446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4292E"/>
                </a:solidFill>
                <a:latin typeface="-apple-system"/>
              </a:rPr>
              <a:t>F) Delete the container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BF7925-85E7-9D48-8E84-07AF9FD4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1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Exercise III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6517BB-ACC3-1E42-AC68-6610D0FD8E8D}"/>
              </a:ext>
            </a:extLst>
          </p:cNvPr>
          <p:cNvSpPr/>
          <p:nvPr/>
        </p:nvSpPr>
        <p:spPr>
          <a:xfrm>
            <a:off x="838199" y="1690688"/>
            <a:ext cx="103446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4292E"/>
                </a:solidFill>
                <a:latin typeface="-apple-system"/>
              </a:rPr>
              <a:t>G) Create another container with same name as before, but overriding the “-f” default flag  by using the “-a” one (detached).</a:t>
            </a:r>
          </a:p>
          <a:p>
            <a:endParaRPr lang="en-US" sz="2400" dirty="0">
              <a:solidFill>
                <a:srgbClr val="24292E"/>
              </a:solidFill>
              <a:latin typeface="-apple-system"/>
            </a:endParaRPr>
          </a:p>
          <a:p>
            <a:r>
              <a:rPr lang="en-US" sz="2400" dirty="0">
                <a:solidFill>
                  <a:srgbClr val="24292E"/>
                </a:solidFill>
                <a:latin typeface="-apple-system"/>
              </a:rPr>
              <a:t>H) Catch ubuntu container log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29C11C-4F3A-E64A-96C6-5FA8DC240C19}"/>
              </a:ext>
            </a:extLst>
          </p:cNvPr>
          <p:cNvSpPr/>
          <p:nvPr/>
        </p:nvSpPr>
        <p:spPr>
          <a:xfrm>
            <a:off x="3134177" y="3562758"/>
            <a:ext cx="5752706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G)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docker run -it -d --name </a:t>
            </a:r>
            <a:r>
              <a:rPr lang="en-US" sz="2000" dirty="0" err="1">
                <a:solidFill>
                  <a:srgbClr val="FF0000"/>
                </a:solidFill>
              </a:rPr>
              <a:t>ubuntu_container</a:t>
            </a:r>
            <a:r>
              <a:rPr lang="en-US" sz="2000" dirty="0">
                <a:solidFill>
                  <a:srgbClr val="FF0000"/>
                </a:solidFill>
              </a:rPr>
              <a:t> -a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H)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Docker logs </a:t>
            </a:r>
            <a:r>
              <a:rPr lang="en-US" sz="2000" dirty="0" err="1">
                <a:solidFill>
                  <a:srgbClr val="FF0000"/>
                </a:solidFill>
              </a:rPr>
              <a:t>ubuntu_container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24BF65-7707-3548-8D1B-61B6A002B5B7}"/>
              </a:ext>
            </a:extLst>
          </p:cNvPr>
          <p:cNvSpPr/>
          <p:nvPr/>
        </p:nvSpPr>
        <p:spPr>
          <a:xfrm>
            <a:off x="838198" y="2628251"/>
            <a:ext cx="103446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72BA8B-BD96-8A40-AE28-E65C2772E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5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487302-A8A0-734A-8C23-98C3AA25B3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9DCD4C-9D8C-774E-899A-22D75487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0E9BED"/>
                </a:solidFill>
              </a:rPr>
              <a:t>Why I learned Docker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9DC861-FA51-3643-93BB-D41774B97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626" y="3134782"/>
            <a:ext cx="5310774" cy="35233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E18655-9DA8-964F-9962-9A0A34A90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507" y="1690689"/>
            <a:ext cx="1823161" cy="17684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8A20F3-9693-E940-8CC8-4245CF59A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975" y="1301645"/>
            <a:ext cx="2546554" cy="25465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BFC5A-ABFF-E947-A1DF-2ED142213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6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Front-End with NGINX , HTML5, CSS3 and 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6517BB-ACC3-1E42-AC68-6610D0FD8E8D}"/>
              </a:ext>
            </a:extLst>
          </p:cNvPr>
          <p:cNvSpPr/>
          <p:nvPr/>
        </p:nvSpPr>
        <p:spPr>
          <a:xfrm>
            <a:off x="838198" y="2192688"/>
            <a:ext cx="103446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4292E"/>
                </a:solidFill>
                <a:latin typeface="-apple-system"/>
              </a:rPr>
              <a:t>Now we’ll deploy a web page, developed in HTML5, CSS3a and Js that shows the current Dollar price based on Real. </a:t>
            </a:r>
          </a:p>
          <a:p>
            <a:pPr algn="ctr"/>
            <a:r>
              <a:rPr lang="en-US" sz="2400" dirty="0">
                <a:solidFill>
                  <a:srgbClr val="24292E"/>
                </a:solidFill>
                <a:latin typeface="-apple-system"/>
              </a:rPr>
              <a:t>We will use Docker container along with NGINX to do that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24BF65-7707-3548-8D1B-61B6A002B5B7}"/>
              </a:ext>
            </a:extLst>
          </p:cNvPr>
          <p:cNvSpPr/>
          <p:nvPr/>
        </p:nvSpPr>
        <p:spPr>
          <a:xfrm>
            <a:off x="838198" y="2628251"/>
            <a:ext cx="103446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24292E"/>
              </a:solidFill>
              <a:latin typeface="-apple-syste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16CCEA-BD7A-5A4C-87E3-D88D712EE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718" y="3804087"/>
            <a:ext cx="3175000" cy="18923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22A060-8170-1E46-873B-67CEDA4E5004}"/>
              </a:ext>
            </a:extLst>
          </p:cNvPr>
          <p:cNvSpPr/>
          <p:nvPr/>
        </p:nvSpPr>
        <p:spPr>
          <a:xfrm>
            <a:off x="5836922" y="4303696"/>
            <a:ext cx="53459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NGINX is a HTTP server, like APACHE.</a:t>
            </a:r>
          </a:p>
          <a:p>
            <a:r>
              <a:rPr lang="en-US" sz="2400" dirty="0"/>
              <a:t>We’ll use it to deploy a HTML webpage.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ADB502-ED59-E24B-9DC4-5152682F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38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Exercise  IV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6517BB-ACC3-1E42-AC68-6610D0FD8E8D}"/>
              </a:ext>
            </a:extLst>
          </p:cNvPr>
          <p:cNvSpPr/>
          <p:nvPr/>
        </p:nvSpPr>
        <p:spPr>
          <a:xfrm>
            <a:off x="838200" y="1690688"/>
            <a:ext cx="8166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4292E"/>
                </a:solidFill>
                <a:latin typeface="-apple-system"/>
              </a:rPr>
              <a:t>A) </a:t>
            </a:r>
            <a:r>
              <a:rPr lang="en-US" sz="2800" dirty="0">
                <a:solidFill>
                  <a:srgbClr val="24292E"/>
                </a:solidFill>
                <a:latin typeface="-apple-system"/>
              </a:rPr>
              <a:t>Create a NGINX container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29C11C-4F3A-E64A-96C6-5FA8DC240C19}"/>
              </a:ext>
            </a:extLst>
          </p:cNvPr>
          <p:cNvSpPr/>
          <p:nvPr/>
        </p:nvSpPr>
        <p:spPr>
          <a:xfrm>
            <a:off x="1177834" y="3429000"/>
            <a:ext cx="106548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arenR"/>
            </a:pPr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b="1" dirty="0">
                <a:solidFill>
                  <a:srgbClr val="FF0000"/>
                </a:solidFill>
              </a:rPr>
              <a:t>A)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docker pull nginx:1.17 / docker run -it  -d  --name  </a:t>
            </a:r>
            <a:r>
              <a:rPr lang="en-US" sz="2000" dirty="0" err="1">
                <a:solidFill>
                  <a:srgbClr val="FF0000"/>
                </a:solidFill>
              </a:rPr>
              <a:t>ngnixContainer</a:t>
            </a:r>
            <a:r>
              <a:rPr lang="en-US" sz="2000" dirty="0">
                <a:solidFill>
                  <a:srgbClr val="FF0000"/>
                </a:solidFill>
              </a:rPr>
              <a:t>  -p 8080:80 nginx:1.17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F42179-7208-0F4C-B130-EA8554C5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5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Exercise  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6517BB-ACC3-1E42-AC68-6610D0FD8E8D}"/>
              </a:ext>
            </a:extLst>
          </p:cNvPr>
          <p:cNvSpPr/>
          <p:nvPr/>
        </p:nvSpPr>
        <p:spPr>
          <a:xfrm>
            <a:off x="838200" y="1449240"/>
            <a:ext cx="111252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A)</a:t>
            </a:r>
          </a:p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Run this command on your bash : </a:t>
            </a:r>
          </a:p>
          <a:p>
            <a:r>
              <a:rPr lang="en-US" dirty="0">
                <a:solidFill>
                  <a:srgbClr val="24292E"/>
                </a:solidFill>
                <a:highlight>
                  <a:srgbClr val="00FFFF"/>
                </a:highlight>
                <a:latin typeface="-apple-system"/>
              </a:rPr>
              <a:t>git clone </a:t>
            </a:r>
            <a:r>
              <a:rPr lang="en-US" dirty="0">
                <a:solidFill>
                  <a:srgbClr val="24292E"/>
                </a:solidFill>
                <a:highlight>
                  <a:srgbClr val="00FFFF"/>
                </a:highlight>
                <a:latin typeface="-apple-system"/>
                <a:hlinkClick r:id="rId4"/>
              </a:rPr>
              <a:t>https://github.com/KaulitzGuimaraes/DockerCourse</a:t>
            </a:r>
            <a:endParaRPr lang="en-US" dirty="0">
              <a:solidFill>
                <a:srgbClr val="24292E"/>
              </a:solidFill>
              <a:highlight>
                <a:srgbClr val="00FFFF"/>
              </a:highlight>
              <a:latin typeface="-apple-system"/>
            </a:endParaRPr>
          </a:p>
          <a:p>
            <a:r>
              <a:rPr lang="en-US" sz="2000" b="1" dirty="0">
                <a:solidFill>
                  <a:srgbClr val="24292E"/>
                </a:solidFill>
                <a:latin typeface="-apple-system"/>
              </a:rPr>
              <a:t> </a:t>
            </a: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511B39-A60A-4A4A-A2DD-0E0F4628E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0004"/>
            <a:ext cx="10515600" cy="29387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B) Go to the Dollar Price folder by running the command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00FFFF"/>
                </a:highlight>
              </a:rPr>
              <a:t>cd </a:t>
            </a:r>
            <a:r>
              <a:rPr lang="en-US" sz="1800" dirty="0" err="1">
                <a:highlight>
                  <a:srgbClr val="00FFFF"/>
                </a:highlight>
              </a:rPr>
              <a:t>DockerCourse</a:t>
            </a:r>
            <a:r>
              <a:rPr lang="en-US" sz="1800" dirty="0">
                <a:highlight>
                  <a:srgbClr val="00FFFF"/>
                </a:highlight>
              </a:rPr>
              <a:t>/</a:t>
            </a:r>
            <a:r>
              <a:rPr lang="en-US" sz="1800" dirty="0" err="1">
                <a:highlight>
                  <a:srgbClr val="00FFFF"/>
                </a:highlight>
              </a:rPr>
              <a:t>PraticalExercises</a:t>
            </a:r>
            <a:r>
              <a:rPr lang="en-US" sz="1800" dirty="0">
                <a:highlight>
                  <a:srgbClr val="00FFFF"/>
                </a:highlight>
              </a:rPr>
              <a:t>/</a:t>
            </a:r>
            <a:r>
              <a:rPr lang="en-US" sz="1800" dirty="0" err="1">
                <a:highlight>
                  <a:srgbClr val="00FFFF"/>
                </a:highlight>
              </a:rPr>
              <a:t>DollarPrice</a:t>
            </a:r>
            <a:r>
              <a:rPr lang="en-US" sz="1800" dirty="0">
                <a:highlight>
                  <a:srgbClr val="00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sz="1800" dirty="0"/>
              <a:t>C)</a:t>
            </a:r>
          </a:p>
          <a:p>
            <a:pPr marL="0" indent="0">
              <a:buNone/>
            </a:pPr>
            <a:r>
              <a:rPr lang="en-US" sz="1800" dirty="0"/>
              <a:t>Create a </a:t>
            </a:r>
            <a:r>
              <a:rPr lang="en-US" sz="1800" dirty="0" err="1"/>
              <a:t>Dockerfile</a:t>
            </a:r>
            <a:r>
              <a:rPr lang="en-US" sz="1800" dirty="0"/>
              <a:t>, then  :</a:t>
            </a:r>
          </a:p>
          <a:p>
            <a:pPr>
              <a:buFontTx/>
              <a:buChar char="-"/>
            </a:pPr>
            <a:r>
              <a:rPr lang="en-US" sz="1800" dirty="0"/>
              <a:t>Create a new direct  called </a:t>
            </a:r>
            <a:r>
              <a:rPr lang="en-US" sz="1800" b="1" dirty="0" err="1"/>
              <a:t>dollarprice</a:t>
            </a:r>
            <a:endParaRPr lang="en-US" sz="1800" b="1" dirty="0"/>
          </a:p>
          <a:p>
            <a:pPr>
              <a:buFontTx/>
              <a:buChar char="-"/>
            </a:pPr>
            <a:r>
              <a:rPr lang="en-US" sz="1800" dirty="0"/>
              <a:t>Copy the current code into the folder</a:t>
            </a:r>
          </a:p>
          <a:p>
            <a:pPr>
              <a:buFontTx/>
              <a:buChar char="-"/>
            </a:pPr>
            <a:r>
              <a:rPr lang="en-US" sz="1800" dirty="0"/>
              <a:t>Switch to this directory </a:t>
            </a:r>
          </a:p>
          <a:p>
            <a:pPr>
              <a:buFontTx/>
              <a:buChar char="-"/>
            </a:pPr>
            <a:r>
              <a:rPr lang="en-US" sz="1800" dirty="0"/>
              <a:t>Move the current content to this path  </a:t>
            </a:r>
            <a:r>
              <a:rPr lang="en-US" sz="1800" b="1" dirty="0"/>
              <a:t>/</a:t>
            </a:r>
            <a:r>
              <a:rPr lang="en-US" sz="1800" b="1" dirty="0" err="1"/>
              <a:t>usr</a:t>
            </a:r>
            <a:r>
              <a:rPr lang="en-US" sz="1800" b="1" dirty="0"/>
              <a:t>/share/</a:t>
            </a:r>
            <a:r>
              <a:rPr lang="en-US" sz="1800" b="1" dirty="0" err="1"/>
              <a:t>nginx</a:t>
            </a:r>
            <a:r>
              <a:rPr lang="en-US" sz="1800" b="1" dirty="0"/>
              <a:t>/html</a:t>
            </a:r>
          </a:p>
          <a:p>
            <a:pPr>
              <a:buFontTx/>
              <a:buChar char="-"/>
            </a:pPr>
            <a:r>
              <a:rPr lang="en-US" sz="1800" dirty="0"/>
              <a:t>Expose port 80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B82494-C26F-FC47-AB2F-B790B70F98D7}"/>
              </a:ext>
            </a:extLst>
          </p:cNvPr>
          <p:cNvSpPr/>
          <p:nvPr/>
        </p:nvSpPr>
        <p:spPr>
          <a:xfrm>
            <a:off x="6858000" y="1808284"/>
            <a:ext cx="5105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C)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FROM nginx:1.17</a:t>
            </a:r>
          </a:p>
          <a:p>
            <a:r>
              <a:rPr lang="en-US" sz="2000" dirty="0">
                <a:solidFill>
                  <a:srgbClr val="FF0000"/>
                </a:solidFill>
              </a:rPr>
              <a:t>VOLUME </a:t>
            </a:r>
            <a:r>
              <a:rPr lang="en-US" sz="2000" dirty="0" err="1">
                <a:solidFill>
                  <a:srgbClr val="FF0000"/>
                </a:solidFill>
              </a:rPr>
              <a:t>dollarprice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COPY .  / </a:t>
            </a:r>
            <a:r>
              <a:rPr lang="en-US" sz="2000" dirty="0" err="1">
                <a:solidFill>
                  <a:srgbClr val="FF0000"/>
                </a:solidFill>
              </a:rPr>
              <a:t>dollarprice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WORKDIR </a:t>
            </a:r>
            <a:r>
              <a:rPr lang="en-US" sz="2000" dirty="0" err="1">
                <a:solidFill>
                  <a:srgbClr val="FF0000"/>
                </a:solidFill>
              </a:rPr>
              <a:t>dollarprice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COPY .  /</a:t>
            </a:r>
            <a:r>
              <a:rPr lang="en-US" sz="2000" dirty="0" err="1">
                <a:solidFill>
                  <a:srgbClr val="FF0000"/>
                </a:solidFill>
              </a:rPr>
              <a:t>usr</a:t>
            </a:r>
            <a:r>
              <a:rPr lang="en-US" sz="2000" dirty="0">
                <a:solidFill>
                  <a:srgbClr val="FF0000"/>
                </a:solidFill>
              </a:rPr>
              <a:t>/share/</a:t>
            </a:r>
            <a:r>
              <a:rPr lang="en-US" sz="2000" dirty="0" err="1">
                <a:solidFill>
                  <a:srgbClr val="FF0000"/>
                </a:solidFill>
              </a:rPr>
              <a:t>nginx</a:t>
            </a:r>
            <a:r>
              <a:rPr lang="en-US" sz="2000" dirty="0">
                <a:solidFill>
                  <a:srgbClr val="FF0000"/>
                </a:solidFill>
              </a:rPr>
              <a:t>/html</a:t>
            </a:r>
          </a:p>
          <a:p>
            <a:r>
              <a:rPr lang="en-US" sz="2000" dirty="0">
                <a:solidFill>
                  <a:srgbClr val="FF0000"/>
                </a:solidFill>
              </a:rPr>
              <a:t>EXPOSE 80</a:t>
            </a:r>
          </a:p>
          <a:p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228594-0020-D24E-8911-A3608469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8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Exercise  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511B39-A60A-4A4A-A2DD-0E0F4628E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9387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D)</a:t>
            </a:r>
          </a:p>
          <a:p>
            <a:pPr marL="0" indent="0">
              <a:buNone/>
            </a:pPr>
            <a:r>
              <a:rPr lang="en-US" sz="1800" dirty="0"/>
              <a:t>Build the image with the name </a:t>
            </a:r>
            <a:r>
              <a:rPr lang="en-US" sz="1800" dirty="0" err="1"/>
              <a:t>dollarprice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E) </a:t>
            </a:r>
          </a:p>
          <a:p>
            <a:pPr marL="0" indent="0">
              <a:buNone/>
            </a:pPr>
            <a:r>
              <a:rPr lang="en-US" sz="1800" dirty="0"/>
              <a:t>Create a container with the name </a:t>
            </a:r>
            <a:r>
              <a:rPr lang="en-US" sz="1800" dirty="0" err="1"/>
              <a:t>dollarprice_container</a:t>
            </a:r>
            <a:r>
              <a:rPr lang="en-US" sz="1800" dirty="0"/>
              <a:t> and port 8080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18D2B7-0C96-5D45-9C09-312EE35EB0B6}"/>
              </a:ext>
            </a:extLst>
          </p:cNvPr>
          <p:cNvSpPr/>
          <p:nvPr/>
        </p:nvSpPr>
        <p:spPr>
          <a:xfrm>
            <a:off x="838200" y="3793450"/>
            <a:ext cx="779634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docker  build -t </a:t>
            </a:r>
            <a:r>
              <a:rPr lang="en-US" sz="2000" dirty="0" err="1">
                <a:solidFill>
                  <a:srgbClr val="FF0000"/>
                </a:solidFill>
              </a:rPr>
              <a:t>dollarprice</a:t>
            </a:r>
            <a:r>
              <a:rPr lang="en-US" sz="2000" dirty="0">
                <a:solidFill>
                  <a:srgbClr val="FF0000"/>
                </a:solidFill>
              </a:rPr>
              <a:t> .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E)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docker   run -it -d  --name </a:t>
            </a:r>
            <a:r>
              <a:rPr lang="en-US" sz="2000" dirty="0" err="1">
                <a:solidFill>
                  <a:srgbClr val="FF0000"/>
                </a:solidFill>
              </a:rPr>
              <a:t>dollarprice_container</a:t>
            </a:r>
            <a:r>
              <a:rPr lang="en-US" sz="2000" dirty="0">
                <a:solidFill>
                  <a:srgbClr val="FF0000"/>
                </a:solidFill>
              </a:rPr>
              <a:t>  -p 8080:80 </a:t>
            </a:r>
            <a:r>
              <a:rPr lang="en-US" sz="2000" dirty="0" err="1">
                <a:solidFill>
                  <a:srgbClr val="FF0000"/>
                </a:solidFill>
              </a:rPr>
              <a:t>dollarprice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  <a:p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E35D5C-CB37-4641-9976-582ABAC7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6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Exercise  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511B39-A60A-4A4A-A2DD-0E0F4628E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055"/>
            <a:ext cx="10515600" cy="29387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F)</a:t>
            </a:r>
          </a:p>
          <a:p>
            <a:pPr marL="0" indent="0">
              <a:buNone/>
            </a:pPr>
            <a:r>
              <a:rPr lang="en-US" sz="1800" dirty="0"/>
              <a:t>Delete the container</a:t>
            </a:r>
          </a:p>
          <a:p>
            <a:pPr marL="0" indent="0">
              <a:buNone/>
            </a:pPr>
            <a:r>
              <a:rPr lang="en-US" sz="1800" dirty="0"/>
              <a:t>G) </a:t>
            </a:r>
          </a:p>
          <a:p>
            <a:pPr marL="0" indent="0">
              <a:buNone/>
            </a:pPr>
            <a:r>
              <a:rPr lang="en-US" sz="1800" dirty="0"/>
              <a:t>Update the application code by running the command 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00FFFF"/>
                </a:highlight>
              </a:rPr>
              <a:t>git pull </a:t>
            </a:r>
          </a:p>
          <a:p>
            <a:pPr marL="342900" indent="-342900">
              <a:buAutoNum type="alphaUcParenR" startAt="8"/>
            </a:pPr>
            <a:r>
              <a:rPr lang="en-US" sz="1800" dirty="0"/>
              <a:t>Rebuild the image</a:t>
            </a:r>
          </a:p>
          <a:p>
            <a:pPr marL="342900" indent="-342900">
              <a:buAutoNum type="alphaUcParenR" startAt="8"/>
            </a:pPr>
            <a:r>
              <a:rPr lang="en-US" sz="1800" dirty="0"/>
              <a:t>Create another container with same name and port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18D2B7-0C96-5D45-9C09-312EE35EB0B6}"/>
              </a:ext>
            </a:extLst>
          </p:cNvPr>
          <p:cNvSpPr/>
          <p:nvPr/>
        </p:nvSpPr>
        <p:spPr>
          <a:xfrm>
            <a:off x="838200" y="4009901"/>
            <a:ext cx="779634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docker stop </a:t>
            </a:r>
            <a:r>
              <a:rPr lang="en-US" sz="2000" dirty="0" err="1">
                <a:solidFill>
                  <a:srgbClr val="FF0000"/>
                </a:solidFill>
              </a:rPr>
              <a:t>dollarprice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docker container rm </a:t>
            </a:r>
            <a:r>
              <a:rPr lang="en-US" sz="2000" dirty="0" err="1">
                <a:solidFill>
                  <a:srgbClr val="FF0000"/>
                </a:solidFill>
              </a:rPr>
              <a:t>dollarprice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H)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docker  build -t </a:t>
            </a:r>
            <a:r>
              <a:rPr lang="en-US" sz="2000" dirty="0" err="1">
                <a:solidFill>
                  <a:srgbClr val="FF0000"/>
                </a:solidFill>
              </a:rPr>
              <a:t>dollarprice</a:t>
            </a:r>
            <a:r>
              <a:rPr lang="en-US" sz="2000" dirty="0">
                <a:solidFill>
                  <a:srgbClr val="FF0000"/>
                </a:solidFill>
              </a:rPr>
              <a:t> .</a:t>
            </a:r>
          </a:p>
          <a:p>
            <a:r>
              <a:rPr lang="en-US" sz="2000" dirty="0">
                <a:solidFill>
                  <a:srgbClr val="FF0000"/>
                </a:solidFill>
              </a:rPr>
              <a:t>I) 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docker   run -it -d  --name </a:t>
            </a:r>
            <a:r>
              <a:rPr lang="en-US" sz="2000" dirty="0" err="1">
                <a:solidFill>
                  <a:srgbClr val="FF0000"/>
                </a:solidFill>
              </a:rPr>
              <a:t>dollarprice_container</a:t>
            </a:r>
            <a:r>
              <a:rPr lang="en-US" sz="2000" dirty="0">
                <a:solidFill>
                  <a:srgbClr val="FF0000"/>
                </a:solidFill>
              </a:rPr>
              <a:t>  -p 8080:80 </a:t>
            </a:r>
            <a:r>
              <a:rPr lang="en-US" sz="2000" dirty="0" err="1">
                <a:solidFill>
                  <a:srgbClr val="FF0000"/>
                </a:solidFill>
              </a:rPr>
              <a:t>dollarprice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  <a:p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937D56-BF0D-B54D-AC4A-163B8A1F9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6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Exercise  VI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511B39-A60A-4A4A-A2DD-0E0F4628E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1553"/>
            <a:ext cx="10515600" cy="29387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A)</a:t>
            </a:r>
          </a:p>
          <a:p>
            <a:pPr marL="0" indent="0">
              <a:buNone/>
            </a:pPr>
            <a:r>
              <a:rPr lang="en-US" sz="1800" dirty="0"/>
              <a:t>Download the code from GitHub link in your machine. Unzip it and open in a editor, you can use a local one or download sublime.</a:t>
            </a:r>
          </a:p>
          <a:p>
            <a:pPr marL="0" indent="0">
              <a:buNone/>
            </a:pPr>
            <a:r>
              <a:rPr lang="en-US" sz="1800" dirty="0"/>
              <a:t>GitHub : </a:t>
            </a:r>
            <a:r>
              <a:rPr lang="en-US" sz="1800" dirty="0">
                <a:hlinkClick r:id="rId4"/>
              </a:rPr>
              <a:t>https://github.com/KaulitzGuimaraes/DockerCourse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Sublime (Windows only) : </a:t>
            </a:r>
            <a:r>
              <a:rPr lang="en-US" sz="1800" dirty="0">
                <a:hlinkClick r:id="rId5"/>
              </a:rPr>
              <a:t>https://www.sublimetext.com/3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B) Now change the application appearance , you can change the HTML and the CSS. In case you feel comfortable to change the Js code, you can also switch the coins conversion.</a:t>
            </a:r>
          </a:p>
          <a:p>
            <a:pPr marL="0" indent="0">
              <a:buNone/>
            </a:pPr>
            <a:r>
              <a:rPr lang="en-US" sz="1800" dirty="0"/>
              <a:t>API documentation  : </a:t>
            </a:r>
            <a:r>
              <a:rPr lang="en-US" sz="1800" dirty="0">
                <a:hlinkClick r:id="rId6"/>
              </a:rPr>
              <a:t>https://exchangeratesapi.io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AD6C7D-E2A0-AB40-B7E0-F4383C8A6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778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Exercise  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511B39-A60A-4A4A-A2DD-0E0F4628E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525"/>
            <a:ext cx="10515600" cy="29387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C)</a:t>
            </a:r>
          </a:p>
          <a:p>
            <a:pPr marL="0" indent="0">
              <a:buNone/>
            </a:pPr>
            <a:r>
              <a:rPr lang="en-US" sz="1800" dirty="0"/>
              <a:t>Copy the content for each file that you have changed in  the docker player 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D)</a:t>
            </a:r>
          </a:p>
          <a:p>
            <a:pPr marL="0" indent="0">
              <a:buNone/>
            </a:pPr>
            <a:r>
              <a:rPr lang="en-US" sz="1800" dirty="0"/>
              <a:t>Now open your </a:t>
            </a:r>
            <a:r>
              <a:rPr lang="en-US" sz="1800" dirty="0" err="1"/>
              <a:t>dockerhub</a:t>
            </a:r>
            <a:r>
              <a:rPr lang="en-US" sz="1800" dirty="0"/>
              <a:t> account accessing the link below :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https://hub.docker.com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Check your name profile 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969684-E75F-DB42-9B05-907D5BC15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94" y="4239404"/>
            <a:ext cx="10030097" cy="249994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400820-2B57-5C45-9452-DDCC5F75BA69}"/>
              </a:ext>
            </a:extLst>
          </p:cNvPr>
          <p:cNvCxnSpPr>
            <a:cxnSpLocks/>
          </p:cNvCxnSpPr>
          <p:nvPr/>
        </p:nvCxnSpPr>
        <p:spPr>
          <a:xfrm flipH="1">
            <a:off x="2612571" y="5489377"/>
            <a:ext cx="705395" cy="177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0B214-3638-914F-B550-6BAA23BE1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10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Docker in practice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511B39-A60A-4A4A-A2DD-0E0F4628E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0319"/>
            <a:ext cx="10515600" cy="2938756"/>
          </a:xfrm>
        </p:spPr>
        <p:txBody>
          <a:bodyPr>
            <a:noAutofit/>
          </a:bodyPr>
          <a:lstStyle/>
          <a:p>
            <a:r>
              <a:rPr lang="en-US" dirty="0"/>
              <a:t>Login with docker account</a:t>
            </a:r>
          </a:p>
          <a:p>
            <a:pPr marL="0" indent="0">
              <a:buNone/>
            </a:pPr>
            <a:r>
              <a:rPr lang="en-US" dirty="0">
                <a:highlight>
                  <a:srgbClr val="00FFFF"/>
                </a:highlight>
              </a:rPr>
              <a:t>docker login </a:t>
            </a:r>
          </a:p>
          <a:p>
            <a:pPr marL="0" indent="0">
              <a:buNone/>
            </a:pPr>
            <a:endParaRPr lang="en-US" dirty="0">
              <a:highlight>
                <a:srgbClr val="00FFFF"/>
              </a:highlight>
            </a:endParaRPr>
          </a:p>
          <a:p>
            <a:r>
              <a:rPr lang="en-US" dirty="0"/>
              <a:t>Upload an image at docker hub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ighlight>
                  <a:srgbClr val="00FFFF"/>
                </a:highlight>
              </a:rPr>
              <a:t>docker push (</a:t>
            </a:r>
            <a:r>
              <a:rPr lang="en-US" dirty="0" err="1">
                <a:highlight>
                  <a:srgbClr val="00FFFF"/>
                </a:highlight>
              </a:rPr>
              <a:t>imagename</a:t>
            </a:r>
            <a:r>
              <a:rPr lang="en-US" dirty="0">
                <a:highlight>
                  <a:srgbClr val="00FFFF"/>
                </a:highlight>
              </a:rPr>
              <a:t>) 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P.S. : Your image name MUST follow this pattern : “</a:t>
            </a:r>
            <a:r>
              <a:rPr lang="en-US" dirty="0" err="1">
                <a:highlight>
                  <a:srgbClr val="FFFF00"/>
                </a:highlight>
              </a:rPr>
              <a:t>your_usrname</a:t>
            </a:r>
            <a:r>
              <a:rPr lang="en-US" dirty="0">
                <a:highlight>
                  <a:srgbClr val="FFFF00"/>
                </a:highlight>
              </a:rPr>
              <a:t>”/</a:t>
            </a:r>
            <a:r>
              <a:rPr lang="en-US" dirty="0" err="1">
                <a:highlight>
                  <a:srgbClr val="FFFF00"/>
                </a:highlight>
              </a:rPr>
              <a:t>image_name</a:t>
            </a:r>
            <a:r>
              <a:rPr lang="en-US" dirty="0">
                <a:highlight>
                  <a:srgbClr val="FFFF00"/>
                </a:highlight>
              </a:rPr>
              <a:t>  </a:t>
            </a:r>
          </a:p>
          <a:p>
            <a:endParaRPr lang="en-US" sz="1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D69266-DDD3-A843-8D2B-CAB4244EC470}"/>
              </a:ext>
            </a:extLst>
          </p:cNvPr>
          <p:cNvSpPr txBox="1">
            <a:spLocks/>
          </p:cNvSpPr>
          <p:nvPr/>
        </p:nvSpPr>
        <p:spPr>
          <a:xfrm>
            <a:off x="990600" y="1698925"/>
            <a:ext cx="10515600" cy="2938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EBE11-7535-A54A-8A0F-4548EA348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BA6DD90-497C-244F-ABC5-A97945879191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21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Exercise  VI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511B39-A60A-4A4A-A2DD-0E0F4628E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525"/>
            <a:ext cx="10515600" cy="29387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C)</a:t>
            </a:r>
          </a:p>
          <a:p>
            <a:pPr marL="0" indent="0">
              <a:buNone/>
            </a:pPr>
            <a:r>
              <a:rPr lang="en-US" sz="1800" dirty="0"/>
              <a:t>Build the a new image with the same </a:t>
            </a:r>
            <a:r>
              <a:rPr lang="en-US" sz="1800" dirty="0" err="1"/>
              <a:t>Dockerfile</a:t>
            </a:r>
            <a:r>
              <a:rPr lang="en-US" sz="1800" dirty="0"/>
              <a:t>, but using “</a:t>
            </a:r>
            <a:r>
              <a:rPr lang="en-US" sz="1800" dirty="0" err="1"/>
              <a:t>your_user</a:t>
            </a:r>
            <a:r>
              <a:rPr lang="en-US" sz="1800" dirty="0"/>
              <a:t>”/</a:t>
            </a:r>
            <a:r>
              <a:rPr lang="en-US" sz="1800" dirty="0" err="1"/>
              <a:t>dollarprice</a:t>
            </a:r>
            <a:r>
              <a:rPr lang="en-US" sz="1800" dirty="0"/>
              <a:t> as the image name</a:t>
            </a:r>
          </a:p>
          <a:p>
            <a:pPr marL="0" indent="0">
              <a:buNone/>
            </a:pPr>
            <a:r>
              <a:rPr lang="en-US" sz="1800" dirty="0"/>
              <a:t>D)</a:t>
            </a:r>
          </a:p>
          <a:p>
            <a:pPr marL="0" indent="0">
              <a:buNone/>
            </a:pPr>
            <a:r>
              <a:rPr lang="en-US" sz="1800" dirty="0"/>
              <a:t>Login with your </a:t>
            </a:r>
            <a:r>
              <a:rPr lang="en-US" sz="1800" dirty="0" err="1"/>
              <a:t>DockerHub</a:t>
            </a:r>
            <a:r>
              <a:rPr lang="en-US" sz="1800" dirty="0"/>
              <a:t> login </a:t>
            </a:r>
          </a:p>
          <a:p>
            <a:pPr marL="0" indent="0">
              <a:buNone/>
            </a:pPr>
            <a:r>
              <a:rPr lang="en-US" sz="1800" dirty="0"/>
              <a:t>E) </a:t>
            </a:r>
          </a:p>
          <a:p>
            <a:pPr marL="0" indent="0">
              <a:buNone/>
            </a:pPr>
            <a:r>
              <a:rPr lang="en-US" sz="1800" dirty="0"/>
              <a:t>Push your image to </a:t>
            </a:r>
            <a:r>
              <a:rPr lang="en-US" sz="1800" dirty="0" err="1"/>
              <a:t>DockerHub</a:t>
            </a:r>
            <a:r>
              <a:rPr lang="en-US" sz="1800" dirty="0"/>
              <a:t> repository </a:t>
            </a:r>
          </a:p>
          <a:p>
            <a:pPr marL="0" indent="0">
              <a:buNone/>
            </a:pPr>
            <a:r>
              <a:rPr lang="en-US" sz="1800" dirty="0"/>
              <a:t>F) Reload your </a:t>
            </a:r>
            <a:r>
              <a:rPr lang="en-US" sz="1800" dirty="0" err="1"/>
              <a:t>DockerHub</a:t>
            </a:r>
            <a:r>
              <a:rPr lang="en-US" sz="1800" dirty="0"/>
              <a:t> page , check if your image is there.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07A8FC-1488-1B4B-874F-D674F28FC363}"/>
              </a:ext>
            </a:extLst>
          </p:cNvPr>
          <p:cNvSpPr/>
          <p:nvPr/>
        </p:nvSpPr>
        <p:spPr>
          <a:xfrm>
            <a:off x="2535283" y="4485281"/>
            <a:ext cx="881851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docker build -t “</a:t>
            </a:r>
            <a:r>
              <a:rPr lang="en-US" sz="2000" dirty="0" err="1">
                <a:solidFill>
                  <a:srgbClr val="FF0000"/>
                </a:solidFill>
              </a:rPr>
              <a:t>your_user</a:t>
            </a:r>
            <a:r>
              <a:rPr lang="en-US" sz="2000" dirty="0">
                <a:solidFill>
                  <a:srgbClr val="FF0000"/>
                </a:solidFill>
              </a:rPr>
              <a:t>”/</a:t>
            </a:r>
            <a:r>
              <a:rPr lang="en-US" sz="2000" dirty="0" err="1">
                <a:solidFill>
                  <a:srgbClr val="FF0000"/>
                </a:solidFill>
              </a:rPr>
              <a:t>dollarprice</a:t>
            </a:r>
            <a:r>
              <a:rPr lang="en-US" sz="2000" dirty="0">
                <a:solidFill>
                  <a:srgbClr val="FF0000"/>
                </a:solidFill>
              </a:rPr>
              <a:t> .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D)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docker  login</a:t>
            </a:r>
          </a:p>
          <a:p>
            <a:r>
              <a:rPr lang="en-US" sz="2000" dirty="0">
                <a:solidFill>
                  <a:srgbClr val="FF0000"/>
                </a:solidFill>
              </a:rPr>
              <a:t>E)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docker push “</a:t>
            </a:r>
            <a:r>
              <a:rPr lang="en-US" sz="2000" dirty="0" err="1">
                <a:solidFill>
                  <a:srgbClr val="FF0000"/>
                </a:solidFill>
              </a:rPr>
              <a:t>your_user</a:t>
            </a:r>
            <a:r>
              <a:rPr lang="en-US" sz="2000" dirty="0">
                <a:solidFill>
                  <a:srgbClr val="FF0000"/>
                </a:solidFill>
              </a:rPr>
              <a:t>”/</a:t>
            </a:r>
            <a:r>
              <a:rPr lang="en-US" sz="2000" dirty="0" err="1">
                <a:solidFill>
                  <a:srgbClr val="FF0000"/>
                </a:solidFill>
              </a:rPr>
              <a:t>dollarprice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3F57E1-9408-4C4A-8733-98CE7DF55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1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Exercise  VI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511B39-A60A-4A4A-A2DD-0E0F4628E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525"/>
            <a:ext cx="10515600" cy="29387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F)</a:t>
            </a:r>
          </a:p>
          <a:p>
            <a:pPr marL="0" indent="0">
              <a:buNone/>
            </a:pPr>
            <a:r>
              <a:rPr lang="en-US" sz="1800" dirty="0"/>
              <a:t>Add a new instance in your docker playground .</a:t>
            </a:r>
          </a:p>
          <a:p>
            <a:pPr marL="0" indent="0">
              <a:buNone/>
            </a:pPr>
            <a:r>
              <a:rPr lang="en-US" sz="1800" dirty="0"/>
              <a:t>G)</a:t>
            </a:r>
          </a:p>
          <a:p>
            <a:pPr marL="0" indent="0">
              <a:buNone/>
            </a:pPr>
            <a:r>
              <a:rPr lang="en-US" sz="1800" dirty="0"/>
              <a:t>Check the images available. </a:t>
            </a:r>
          </a:p>
          <a:p>
            <a:pPr marL="0" indent="0">
              <a:buNone/>
            </a:pPr>
            <a:r>
              <a:rPr lang="en-US" sz="1800" dirty="0"/>
              <a:t>H) </a:t>
            </a:r>
          </a:p>
          <a:p>
            <a:pPr marL="0" indent="0">
              <a:buNone/>
            </a:pPr>
            <a:r>
              <a:rPr lang="en-US" sz="1800" dirty="0"/>
              <a:t>Push your image from </a:t>
            </a:r>
            <a:r>
              <a:rPr lang="en-US" sz="1800" dirty="0" err="1"/>
              <a:t>DockerHub</a:t>
            </a:r>
            <a:r>
              <a:rPr lang="en-US" sz="1800" dirty="0"/>
              <a:t> to your local machine.</a:t>
            </a:r>
          </a:p>
          <a:p>
            <a:pPr marL="0" indent="0">
              <a:buNone/>
            </a:pPr>
            <a:r>
              <a:rPr lang="en-US" sz="1800" dirty="0"/>
              <a:t>I) Create a container with your username and port 80.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07A8FC-1488-1B4B-874F-D674F28FC363}"/>
              </a:ext>
            </a:extLst>
          </p:cNvPr>
          <p:cNvSpPr/>
          <p:nvPr/>
        </p:nvSpPr>
        <p:spPr>
          <a:xfrm>
            <a:off x="1686741" y="4485281"/>
            <a:ext cx="881851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docker image ls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H)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docker pull “</a:t>
            </a:r>
            <a:r>
              <a:rPr lang="en-US" sz="2000" dirty="0" err="1">
                <a:solidFill>
                  <a:srgbClr val="FF0000"/>
                </a:solidFill>
              </a:rPr>
              <a:t>your_user</a:t>
            </a:r>
            <a:r>
              <a:rPr lang="en-US" sz="2000" dirty="0">
                <a:solidFill>
                  <a:srgbClr val="FF0000"/>
                </a:solidFill>
              </a:rPr>
              <a:t>”/</a:t>
            </a:r>
            <a:r>
              <a:rPr lang="en-US" sz="2000" dirty="0" err="1">
                <a:solidFill>
                  <a:srgbClr val="FF0000"/>
                </a:solidFill>
              </a:rPr>
              <a:t>dollarprice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I)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docker run -it -d  --name “</a:t>
            </a:r>
            <a:r>
              <a:rPr lang="en-US" sz="2000" dirty="0" err="1">
                <a:solidFill>
                  <a:srgbClr val="FF0000"/>
                </a:solidFill>
              </a:rPr>
              <a:t>your_user</a:t>
            </a:r>
            <a:r>
              <a:rPr lang="en-US" sz="2000" dirty="0">
                <a:solidFill>
                  <a:srgbClr val="FF0000"/>
                </a:solidFill>
              </a:rPr>
              <a:t>” -p 80:80 “</a:t>
            </a:r>
            <a:r>
              <a:rPr lang="en-US" sz="2000" dirty="0" err="1">
                <a:solidFill>
                  <a:srgbClr val="FF0000"/>
                </a:solidFill>
              </a:rPr>
              <a:t>your_user</a:t>
            </a:r>
            <a:r>
              <a:rPr lang="en-US" sz="2000" dirty="0">
                <a:solidFill>
                  <a:srgbClr val="FF0000"/>
                </a:solidFill>
              </a:rPr>
              <a:t>”/</a:t>
            </a:r>
            <a:r>
              <a:rPr lang="en-US" sz="2000" dirty="0" err="1">
                <a:solidFill>
                  <a:srgbClr val="FF0000"/>
                </a:solidFill>
              </a:rPr>
              <a:t>dollarprice</a:t>
            </a:r>
            <a:r>
              <a:rPr lang="en-US" sz="2000" dirty="0">
                <a:solidFill>
                  <a:srgbClr val="FF0000"/>
                </a:solidFill>
              </a:rPr>
              <a:t>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834E1-F212-5241-BB6B-65D9D5DC2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2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487302-A8A0-734A-8C23-98C3AA25B3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9DCD4C-9D8C-774E-899A-22D75487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0E9BED"/>
                </a:solidFill>
              </a:rPr>
              <a:t>Passport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D6332-8EF9-BE40-8EC9-148C298FC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548" y="1909703"/>
            <a:ext cx="8482904" cy="39081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BF3A8-11A6-7741-B4BF-716F9D5C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34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MYSQL in Container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6517BB-ACC3-1E42-AC68-6610D0FD8E8D}"/>
              </a:ext>
            </a:extLst>
          </p:cNvPr>
          <p:cNvSpPr/>
          <p:nvPr/>
        </p:nvSpPr>
        <p:spPr>
          <a:xfrm>
            <a:off x="923667" y="2693403"/>
            <a:ext cx="103446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4292E"/>
                </a:solidFill>
                <a:latin typeface="-apple-system"/>
              </a:rPr>
              <a:t>Instead of waist time installing databases locally, you can just create a container with a MySQL image by one command, then you can delete whenever you want just removing the container.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24BF65-7707-3548-8D1B-61B6A002B5B7}"/>
              </a:ext>
            </a:extLst>
          </p:cNvPr>
          <p:cNvSpPr/>
          <p:nvPr/>
        </p:nvSpPr>
        <p:spPr>
          <a:xfrm>
            <a:off x="838198" y="2628251"/>
            <a:ext cx="103446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24292E"/>
              </a:solidFill>
              <a:latin typeface="-apple-system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30ACF4-DA6B-9A43-A0D5-2C88A2F0D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514" y="4042352"/>
            <a:ext cx="3330970" cy="17081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C8B739-BC36-A546-8FE1-E4A10BBAB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57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Exercise  VII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511B39-A60A-4A4A-A2DD-0E0F4628E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525"/>
            <a:ext cx="10515600" cy="2938756"/>
          </a:xfrm>
        </p:spPr>
        <p:txBody>
          <a:bodyPr>
            <a:noAutofit/>
          </a:bodyPr>
          <a:lstStyle/>
          <a:p>
            <a:pPr marL="342900" indent="-342900">
              <a:buAutoNum type="alphaUcParenR"/>
            </a:pPr>
            <a:r>
              <a:rPr lang="en-US" sz="2000" dirty="0"/>
              <a:t>Pull the MySQL  version 5.6 image</a:t>
            </a:r>
          </a:p>
          <a:p>
            <a:pPr marL="342900" indent="-342900">
              <a:buAutoNum type="alphaUcParenR"/>
            </a:pPr>
            <a:r>
              <a:rPr lang="en-US" sz="2000" dirty="0"/>
              <a:t>Create a container called mysql52 with the following parameters :</a:t>
            </a:r>
          </a:p>
          <a:p>
            <a:pPr lvl="1"/>
            <a:r>
              <a:rPr lang="en-US" sz="1600" dirty="0"/>
              <a:t>  "MYSQL_ROOT_PASSWORD=123456"</a:t>
            </a:r>
          </a:p>
          <a:p>
            <a:pPr marL="342900" indent="-342900">
              <a:buAutoNum type="alphaUcParenR"/>
            </a:pPr>
            <a:r>
              <a:rPr lang="en-US" sz="2000" dirty="0"/>
              <a:t>Get in the container called </a:t>
            </a:r>
            <a:r>
              <a:rPr lang="en-US" sz="2000" dirty="0" err="1"/>
              <a:t>mysql</a:t>
            </a:r>
            <a:r>
              <a:rPr lang="en-US" sz="2000" dirty="0"/>
              <a:t>-server by using the follow command :       	 </a:t>
            </a:r>
          </a:p>
          <a:p>
            <a:pPr lvl="1"/>
            <a:r>
              <a:rPr lang="en-US" sz="1600" dirty="0" err="1"/>
              <a:t>mysql</a:t>
            </a:r>
            <a:r>
              <a:rPr lang="en-US" sz="1600" dirty="0"/>
              <a:t> -p</a:t>
            </a:r>
          </a:p>
          <a:p>
            <a:pPr marL="342900" indent="-342900">
              <a:buAutoNum type="alphaUcParenR" startAt="4"/>
            </a:pPr>
            <a:r>
              <a:rPr lang="en-US" sz="2000" dirty="0"/>
              <a:t>Run the command , inside of the container :</a:t>
            </a:r>
          </a:p>
          <a:p>
            <a:pPr lvl="1"/>
            <a:r>
              <a:rPr lang="en-US" sz="1600" dirty="0"/>
              <a:t>show databases;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07A8FC-1488-1B4B-874F-D674F28FC363}"/>
              </a:ext>
            </a:extLst>
          </p:cNvPr>
          <p:cNvSpPr/>
          <p:nvPr/>
        </p:nvSpPr>
        <p:spPr>
          <a:xfrm>
            <a:off x="838200" y="3997716"/>
            <a:ext cx="10276659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lphaUcParenR"/>
            </a:pPr>
            <a:r>
              <a:rPr lang="en-US" sz="2000" dirty="0">
                <a:solidFill>
                  <a:srgbClr val="FF0000"/>
                </a:solidFill>
              </a:rPr>
              <a:t>docker pull mysql:5.6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B) docker run -it -d --env MYSQL_ROOT_PASSWORD=123456 -p 3306:3306  --name </a:t>
            </a:r>
            <a:r>
              <a:rPr lang="en-US" sz="2000" dirty="0" err="1">
                <a:solidFill>
                  <a:srgbClr val="FF0000"/>
                </a:solidFill>
              </a:rPr>
              <a:t>mysql</a:t>
            </a:r>
            <a:r>
              <a:rPr lang="en-US" sz="2000" dirty="0">
                <a:solidFill>
                  <a:srgbClr val="FF0000"/>
                </a:solidFill>
              </a:rPr>
              <a:t>-server mysql:5.6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pPr marL="457200" indent="-457200">
              <a:buAutoNum type="alphaUcParenR" startAt="3"/>
            </a:pPr>
            <a:r>
              <a:rPr lang="en-US" sz="2000" dirty="0">
                <a:solidFill>
                  <a:srgbClr val="FF0000"/>
                </a:solidFill>
              </a:rPr>
              <a:t>docker exec -it </a:t>
            </a:r>
            <a:r>
              <a:rPr lang="en-US" sz="2000" dirty="0" err="1">
                <a:solidFill>
                  <a:srgbClr val="FF0000"/>
                </a:solidFill>
              </a:rPr>
              <a:t>mysql</a:t>
            </a:r>
            <a:r>
              <a:rPr lang="en-US" sz="2000" dirty="0">
                <a:solidFill>
                  <a:srgbClr val="FF0000"/>
                </a:solidFill>
              </a:rPr>
              <a:t>-server </a:t>
            </a:r>
            <a:r>
              <a:rPr lang="en-US" sz="2000" dirty="0" err="1">
                <a:solidFill>
                  <a:srgbClr val="FF0000"/>
                </a:solidFill>
              </a:rPr>
              <a:t>mysql</a:t>
            </a:r>
            <a:r>
              <a:rPr lang="en-US" sz="2000" dirty="0">
                <a:solidFill>
                  <a:srgbClr val="FF0000"/>
                </a:solidFill>
              </a:rPr>
              <a:t> -p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D)  -&gt; show databases;</a:t>
            </a:r>
          </a:p>
          <a:p>
            <a:pPr marL="457200" indent="-457200">
              <a:buAutoNum type="alphaUcParenR" startAt="3"/>
            </a:pPr>
            <a:endParaRPr lang="en-US" sz="2000" dirty="0">
              <a:solidFill>
                <a:srgbClr val="FF0000"/>
              </a:solidFill>
            </a:endParaRPr>
          </a:p>
          <a:p>
            <a:pPr marL="457200" indent="-457200">
              <a:buAutoNum type="alphaUcParenR" startAt="3"/>
            </a:pPr>
            <a:endParaRPr lang="en-US" sz="2000" dirty="0">
              <a:solidFill>
                <a:srgbClr val="FF0000"/>
              </a:solidFill>
            </a:endParaRPr>
          </a:p>
          <a:p>
            <a:pPr marL="457200" indent="-457200">
              <a:buAutoNum type="alphaUcParenR"/>
            </a:pP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    </a:t>
            </a:r>
          </a:p>
          <a:p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7B53B5-8CF6-5B49-8760-CA39E152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9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2180A05-4814-C84C-8BB2-50DF99C0B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MYSQL in Container 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5FCBFC-3999-5D48-B9E5-AB56BE95B892}"/>
              </a:ext>
            </a:extLst>
          </p:cNvPr>
          <p:cNvSpPr/>
          <p:nvPr/>
        </p:nvSpPr>
        <p:spPr>
          <a:xfrm>
            <a:off x="923667" y="2248001"/>
            <a:ext cx="103446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4292E"/>
                </a:solidFill>
                <a:latin typeface="-apple-system"/>
              </a:rPr>
              <a:t>What if I have a local database and I want to switch to a container 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3A9A30-8084-2243-B342-3D1523834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51" y="3325219"/>
            <a:ext cx="3477623" cy="343186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8C48A3-FAFF-5D4C-B5CE-8E3A5D16D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475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Exercise  VIII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511B39-A60A-4A4A-A2DD-0E0F4628E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525"/>
            <a:ext cx="10515600" cy="1666938"/>
          </a:xfrm>
        </p:spPr>
        <p:txBody>
          <a:bodyPr>
            <a:noAutofit/>
          </a:bodyPr>
          <a:lstStyle/>
          <a:p>
            <a:pPr marL="342900" indent="-342900">
              <a:buAutoNum type="alphaUcParenR"/>
            </a:pPr>
            <a:r>
              <a:rPr lang="en-US" sz="2000" dirty="0"/>
              <a:t>Go the the </a:t>
            </a:r>
            <a:r>
              <a:rPr lang="en-US" sz="2000" dirty="0" err="1"/>
              <a:t>mysql_ex</a:t>
            </a:r>
            <a:r>
              <a:rPr lang="en-US" sz="2000" dirty="0"/>
              <a:t> folder.</a:t>
            </a:r>
          </a:p>
          <a:p>
            <a:pPr marL="342900" indent="-342900">
              <a:buAutoNum type="alphaUcParenR"/>
            </a:pPr>
            <a:r>
              <a:rPr lang="en-US" sz="2000" dirty="0"/>
              <a:t>Create a new </a:t>
            </a:r>
            <a:r>
              <a:rPr lang="en-US" sz="2000" dirty="0" err="1"/>
              <a:t>Dockerfile</a:t>
            </a:r>
            <a:r>
              <a:rPr lang="en-US" sz="2000" dirty="0"/>
              <a:t>  based on the latest image from </a:t>
            </a:r>
            <a:r>
              <a:rPr lang="en-US" sz="2000" dirty="0" err="1"/>
              <a:t>mysql</a:t>
            </a:r>
            <a:r>
              <a:rPr lang="en-US" sz="2000" dirty="0"/>
              <a:t>, and  then add a command to copy the “</a:t>
            </a:r>
            <a:r>
              <a:rPr lang="en-US" sz="2000" dirty="0" err="1"/>
              <a:t>d.sql</a:t>
            </a:r>
            <a:r>
              <a:rPr lang="en-US" sz="2000" dirty="0"/>
              <a:t>” file to the image current directory.</a:t>
            </a:r>
          </a:p>
          <a:p>
            <a:pPr marL="342900" indent="-342900">
              <a:buAutoNum type="alphaUcParenR"/>
            </a:pPr>
            <a:r>
              <a:rPr lang="en-US" sz="2000" dirty="0"/>
              <a:t>Build the image with the name </a:t>
            </a:r>
            <a:r>
              <a:rPr lang="en-US" sz="2000" dirty="0" err="1"/>
              <a:t>mysql</a:t>
            </a:r>
            <a:r>
              <a:rPr lang="en-US" sz="2000" dirty="0"/>
              <a:t>-server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and create a new container with name </a:t>
            </a:r>
            <a:r>
              <a:rPr lang="en-US" sz="2000" dirty="0" err="1"/>
              <a:t>mysql_container</a:t>
            </a:r>
            <a:r>
              <a:rPr lang="en-US" sz="2000" dirty="0"/>
              <a:t> 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07A8FC-1488-1B4B-874F-D674F28FC363}"/>
              </a:ext>
            </a:extLst>
          </p:cNvPr>
          <p:cNvSpPr/>
          <p:nvPr/>
        </p:nvSpPr>
        <p:spPr>
          <a:xfrm>
            <a:off x="838200" y="3213463"/>
            <a:ext cx="1027665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B)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FROM </a:t>
            </a:r>
            <a:r>
              <a:rPr lang="en-US" sz="2000" dirty="0" err="1">
                <a:solidFill>
                  <a:srgbClr val="FF0000"/>
                </a:solidFill>
              </a:rPr>
              <a:t>mysql:latest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COPY </a:t>
            </a:r>
            <a:r>
              <a:rPr lang="en-US" sz="2000" dirty="0" err="1">
                <a:solidFill>
                  <a:srgbClr val="FF0000"/>
                </a:solidFill>
              </a:rPr>
              <a:t>d.sql</a:t>
            </a:r>
            <a:r>
              <a:rPr lang="en-US" sz="2000" dirty="0">
                <a:solidFill>
                  <a:srgbClr val="FF0000"/>
                </a:solidFill>
              </a:rPr>
              <a:t> .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C) docker build -t  </a:t>
            </a:r>
            <a:r>
              <a:rPr lang="en-US" sz="2000" dirty="0" err="1">
                <a:solidFill>
                  <a:srgbClr val="FF0000"/>
                </a:solidFill>
              </a:rPr>
              <a:t>mysql_content</a:t>
            </a:r>
            <a:r>
              <a:rPr lang="en-US" sz="2000" dirty="0">
                <a:solidFill>
                  <a:srgbClr val="FF0000"/>
                </a:solidFill>
              </a:rPr>
              <a:t> .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      docker run -it -d --name </a:t>
            </a:r>
            <a:r>
              <a:rPr lang="en-US" sz="2000" dirty="0" err="1">
                <a:solidFill>
                  <a:srgbClr val="FF0000"/>
                </a:solidFill>
              </a:rPr>
              <a:t>mysql</a:t>
            </a:r>
            <a:r>
              <a:rPr lang="en-US" sz="2000" dirty="0">
                <a:solidFill>
                  <a:srgbClr val="FF0000"/>
                </a:solidFill>
              </a:rPr>
              <a:t>-server --env "MYSQL_ROOT_PASSWORD=123456” -p     3306:3306   </a:t>
            </a:r>
            <a:r>
              <a:rPr lang="en-US" sz="2000" dirty="0" err="1">
                <a:solidFill>
                  <a:srgbClr val="FF0000"/>
                </a:solidFill>
              </a:rPr>
              <a:t>mysql_content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  <a:p>
            <a:pPr marL="457200" indent="-457200">
              <a:buAutoNum type="alphaUcParenR" startAt="3"/>
            </a:pPr>
            <a:endParaRPr lang="en-US" sz="2000" dirty="0">
              <a:solidFill>
                <a:srgbClr val="FF0000"/>
              </a:solidFill>
            </a:endParaRPr>
          </a:p>
          <a:p>
            <a:pPr marL="457200" indent="-457200">
              <a:buAutoNum type="alphaUcParenR"/>
            </a:pP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    </a:t>
            </a:r>
          </a:p>
          <a:p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B52F8B-9471-EF4A-9C56-3220FDD2A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7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Exercise  VIII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511B39-A60A-4A4A-A2DD-0E0F4628E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525"/>
            <a:ext cx="10515600" cy="293875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AutoNum type="alphaUcParenR" startAt="4"/>
            </a:pPr>
            <a:r>
              <a:rPr lang="en-US" sz="2000" dirty="0"/>
              <a:t>Get into the container bash, then run the following command :</a:t>
            </a:r>
          </a:p>
          <a:p>
            <a:pPr lvl="1">
              <a:buFontTx/>
              <a:buChar char="-"/>
            </a:pPr>
            <a:r>
              <a:rPr lang="en-US" sz="1600" dirty="0" err="1"/>
              <a:t>mysql</a:t>
            </a:r>
            <a:r>
              <a:rPr lang="en-US" sz="1600" dirty="0"/>
              <a:t> -u root  -p &lt; </a:t>
            </a:r>
            <a:r>
              <a:rPr lang="en-US" sz="1600" dirty="0" err="1"/>
              <a:t>d.sql</a:t>
            </a:r>
            <a:endParaRPr lang="en-US" sz="1600" dirty="0"/>
          </a:p>
          <a:p>
            <a:pPr marL="0" indent="0">
              <a:buNone/>
            </a:pPr>
            <a:r>
              <a:rPr lang="en-US" sz="2000" dirty="0"/>
              <a:t>E) Execute the command “show databases;”</a:t>
            </a:r>
          </a:p>
          <a:p>
            <a:pPr>
              <a:buFontTx/>
              <a:buChar char="-"/>
            </a:pPr>
            <a:endParaRPr lang="en-US" sz="20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07A8FC-1488-1B4B-874F-D674F28FC363}"/>
              </a:ext>
            </a:extLst>
          </p:cNvPr>
          <p:cNvSpPr/>
          <p:nvPr/>
        </p:nvSpPr>
        <p:spPr>
          <a:xfrm>
            <a:off x="838200" y="2849733"/>
            <a:ext cx="1027665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docker exec -it </a:t>
            </a:r>
            <a:r>
              <a:rPr lang="en-US" sz="2000" dirty="0" err="1">
                <a:solidFill>
                  <a:srgbClr val="FF0000"/>
                </a:solidFill>
              </a:rPr>
              <a:t>mysql_content</a:t>
            </a:r>
            <a:r>
              <a:rPr lang="en-US" sz="2000" dirty="0">
                <a:solidFill>
                  <a:srgbClr val="FF0000"/>
                </a:solidFill>
              </a:rPr>
              <a:t> bash</a:t>
            </a:r>
          </a:p>
          <a:p>
            <a:r>
              <a:rPr lang="en-US" sz="2000" dirty="0">
                <a:solidFill>
                  <a:srgbClr val="FF0000"/>
                </a:solidFill>
              </a:rPr>
              <a:t>-&gt;  </a:t>
            </a:r>
            <a:r>
              <a:rPr lang="en-US" sz="2000" dirty="0" err="1">
                <a:solidFill>
                  <a:srgbClr val="FF0000"/>
                </a:solidFill>
              </a:rPr>
              <a:t>mysql</a:t>
            </a:r>
            <a:r>
              <a:rPr lang="en-US" sz="2000" dirty="0">
                <a:solidFill>
                  <a:srgbClr val="FF0000"/>
                </a:solidFill>
              </a:rPr>
              <a:t> -u root  -p &lt; </a:t>
            </a:r>
            <a:r>
              <a:rPr lang="en-US" sz="2000" dirty="0" err="1">
                <a:solidFill>
                  <a:srgbClr val="FF0000"/>
                </a:solidFill>
              </a:rPr>
              <a:t>d.sql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E)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-&gt; </a:t>
            </a:r>
            <a:r>
              <a:rPr lang="en-US" sz="2000" dirty="0" err="1">
                <a:solidFill>
                  <a:srgbClr val="FF0000"/>
                </a:solidFill>
              </a:rPr>
              <a:t>mysql</a:t>
            </a:r>
            <a:r>
              <a:rPr lang="en-US" sz="2000" dirty="0">
                <a:solidFill>
                  <a:srgbClr val="FF0000"/>
                </a:solidFill>
              </a:rPr>
              <a:t> -p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-&gt; show databases;</a:t>
            </a:r>
          </a:p>
          <a:p>
            <a:pPr marL="457200" indent="-457200">
              <a:buAutoNum type="alphaUcParenR"/>
            </a:pP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    </a:t>
            </a:r>
          </a:p>
          <a:p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8E6CD3-0902-5149-BC9B-F59C1F162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5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566C-21BC-A143-85CD-F7AF73F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A full Application with Docker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5C8B-34A9-A245-B011-D031DBD9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511B39-A60A-4A4A-A2DD-0E0F4628E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525"/>
            <a:ext cx="10515600" cy="293875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8629B1-B033-3C40-B9A5-A18D0025A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806" b="19566"/>
          <a:stretch/>
        </p:blipFill>
        <p:spPr>
          <a:xfrm>
            <a:off x="359228" y="2552776"/>
            <a:ext cx="4357914" cy="17524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084A842-08AB-BA42-821A-56C30768AC3C}"/>
              </a:ext>
            </a:extLst>
          </p:cNvPr>
          <p:cNvSpPr/>
          <p:nvPr/>
        </p:nvSpPr>
        <p:spPr>
          <a:xfrm>
            <a:off x="5425396" y="2552776"/>
            <a:ext cx="1602463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023059-1FC4-894F-8423-E79840485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6514" y="2348835"/>
            <a:ext cx="4357914" cy="18544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E497C9-7C56-D94A-8F29-4A3B55F920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228" y="4488535"/>
            <a:ext cx="1270000" cy="127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A33D2E-27BA-8249-8887-4546118B92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1469" y="4577435"/>
            <a:ext cx="1854200" cy="1092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840D3A-89CC-684D-B919-42340B9274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3430" y="4559972"/>
            <a:ext cx="1092200" cy="1092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9BA6EF-3895-794F-9831-9F48361208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5392" y="4471690"/>
            <a:ext cx="1836038" cy="9415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821CDD-A08E-9649-A49A-56AC46A4F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419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47DAA-E8D4-EB42-B1CB-A5A4B927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Some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F173C-87F3-F443-B851-53360E3F1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559"/>
            <a:ext cx="10515600" cy="487191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Docker Essentials (</a:t>
            </a:r>
            <a:r>
              <a:rPr lang="en-US" dirty="0" err="1"/>
              <a:t>cognitiveclass.ai</a:t>
            </a:r>
            <a:r>
              <a:rPr lang="en-US" dirty="0"/>
              <a:t>) :</a:t>
            </a:r>
          </a:p>
          <a:p>
            <a:pPr lvl="1"/>
            <a:r>
              <a:rPr lang="en-US" dirty="0">
                <a:hlinkClick r:id="rId3"/>
              </a:rPr>
              <a:t>https://cognitiveclass.ai/courses/docker-essentials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Technologies that you MUST have to know :</a:t>
            </a:r>
          </a:p>
          <a:p>
            <a:pPr lvl="1"/>
            <a:r>
              <a:rPr lang="en-US" dirty="0"/>
              <a:t>API ( </a:t>
            </a:r>
            <a:r>
              <a:rPr lang="en-US" dirty="0" err="1"/>
              <a:t>NodeJs</a:t>
            </a:r>
            <a:r>
              <a:rPr lang="en-US" dirty="0"/>
              <a:t> , Python, Java) </a:t>
            </a:r>
          </a:p>
          <a:p>
            <a:pPr lvl="2"/>
            <a:r>
              <a:rPr lang="en-US" dirty="0"/>
              <a:t>Free </a:t>
            </a:r>
            <a:r>
              <a:rPr lang="en-US" dirty="0" err="1"/>
              <a:t>Ebook</a:t>
            </a:r>
            <a:r>
              <a:rPr lang="en-US" dirty="0"/>
              <a:t>  - </a:t>
            </a:r>
            <a:r>
              <a:rPr lang="en-US" b="1" dirty="0"/>
              <a:t>An Introduction to APIs  </a:t>
            </a:r>
            <a:r>
              <a:rPr lang="en-US" dirty="0"/>
              <a:t>: (</a:t>
            </a:r>
            <a:r>
              <a:rPr lang="en-US" dirty="0">
                <a:hlinkClick r:id="rId4"/>
              </a:rPr>
              <a:t>https://www.amazon.com/gp/product/B01MYOBVUA?pf_rd_p=2d1ab404-3b11-4c97-b3db-48081e145e35&amp;pf_rd_r=1DZ3YEXC8KR75D1WK7C3</a:t>
            </a:r>
            <a:r>
              <a:rPr lang="en-US" dirty="0"/>
              <a:t>)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 err="1"/>
              <a:t>Github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lvl="1"/>
            <a:r>
              <a:rPr lang="en-US" dirty="0"/>
              <a:t>React/Angular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Docker/Kubernetes </a:t>
            </a:r>
          </a:p>
          <a:p>
            <a:pPr lvl="2"/>
            <a:r>
              <a:rPr lang="en-US" dirty="0">
                <a:hlinkClick r:id="rId5"/>
              </a:rPr>
              <a:t>https://www.udemy.com/course/certified-kubernetes-application-developer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DB350F-6952-224D-9301-C6A2D4FB89C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A29EA1-A3BA-9341-A858-11A272477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8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81D7-45B4-C443-A2EF-A5630D584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7DF65-568D-F642-B501-F681FA5A3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container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Why use  Docker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do I containerize my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4DC60-A95F-CD4C-B652-661513FBD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489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487302-A8A0-734A-8C23-98C3AA25B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121" y="1800798"/>
            <a:ext cx="3099757" cy="26477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65B973F-A985-FE4E-A147-A7F664D80485}"/>
              </a:ext>
            </a:extLst>
          </p:cNvPr>
          <p:cNvSpPr txBox="1">
            <a:spLocks/>
          </p:cNvSpPr>
          <p:nvPr/>
        </p:nvSpPr>
        <p:spPr>
          <a:xfrm>
            <a:off x="2915663" y="767053"/>
            <a:ext cx="652712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E9BED"/>
                </a:solidFill>
              </a:rPr>
              <a:t>THANK YOU !!!!!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1BA1625-DF56-4C48-825E-7C29B44DB741}"/>
              </a:ext>
            </a:extLst>
          </p:cNvPr>
          <p:cNvSpPr txBox="1">
            <a:spLocks/>
          </p:cNvSpPr>
          <p:nvPr/>
        </p:nvSpPr>
        <p:spPr>
          <a:xfrm>
            <a:off x="838199" y="4765384"/>
            <a:ext cx="10682054" cy="170072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E-mail :</a:t>
            </a:r>
          </a:p>
          <a:p>
            <a:pPr marL="0" indent="0" algn="ctr">
              <a:buNone/>
            </a:pPr>
            <a:r>
              <a:rPr lang="en-US" dirty="0"/>
              <a:t> </a:t>
            </a:r>
            <a:r>
              <a:rPr lang="en-US" dirty="0">
                <a:hlinkClick r:id="rId4"/>
              </a:rPr>
              <a:t>kaulitzguimaraes@hotmail.com</a:t>
            </a:r>
            <a:endParaRPr lang="en-US" dirty="0"/>
          </a:p>
          <a:p>
            <a:pPr marL="0" indent="0" algn="ctr">
              <a:buNone/>
            </a:pPr>
            <a:r>
              <a:rPr lang="en-US" sz="2400" dirty="0"/>
              <a:t>GitHub :</a:t>
            </a:r>
          </a:p>
          <a:p>
            <a:pPr marL="0" indent="0" algn="ctr">
              <a:buNone/>
            </a:pPr>
            <a:r>
              <a:rPr lang="en-US" sz="2400" dirty="0" err="1"/>
              <a:t>KaulitzGuimaraes</a:t>
            </a: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D1C0F-38F6-2540-9064-998E7D60C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19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487302-A8A0-734A-8C23-98C3AA25B3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9DCD4C-9D8C-774E-899A-22D75487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0E9BED"/>
                </a:solidFill>
              </a:rPr>
              <a:t>Passport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555DA-4678-0C4F-8873-6D9427850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690688"/>
            <a:ext cx="8686800" cy="47455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D6A53-1F49-D141-B20A-201564070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163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78871-4954-5045-9CC0-EAC0400DF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A developer issue 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64AE7-3545-974C-805A-4FC2A00E3B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5027DE-F6C4-AA49-B731-705FC19E7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806" b="19566"/>
          <a:stretch/>
        </p:blipFill>
        <p:spPr>
          <a:xfrm>
            <a:off x="228600" y="3144000"/>
            <a:ext cx="4357914" cy="17524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C42129-9BA2-4F4B-88CF-A6E7D242C9D5}"/>
              </a:ext>
            </a:extLst>
          </p:cNvPr>
          <p:cNvSpPr/>
          <p:nvPr/>
        </p:nvSpPr>
        <p:spPr>
          <a:xfrm>
            <a:off x="5294768" y="3144000"/>
            <a:ext cx="1602463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CBB8FD-4570-9C43-B9CC-0530D4F2E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886" y="2940059"/>
            <a:ext cx="4357914" cy="18544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8C587D-0938-6B4C-AFCA-C06C4B1FE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5079759"/>
            <a:ext cx="1270000" cy="127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7863F2-A3AB-C44F-8F7C-CA73BFF724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0841" y="5168659"/>
            <a:ext cx="1854200" cy="1092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3FBEAF-D504-0644-A9A5-280FE2BFBC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2802" y="5151196"/>
            <a:ext cx="1092200" cy="1092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DBBC75-7A62-CF4D-84D1-480AB67430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4764" y="5062914"/>
            <a:ext cx="1836038" cy="9415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D4284-C6B9-8841-8B5B-D3FE3BE88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52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B504D-7B0F-4F48-8C21-D76B9D5E1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A developer issue ….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ECB9D-5CA8-8D44-A4C5-2D33185698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907455" y="4881932"/>
            <a:ext cx="2157545" cy="1842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788C15-FB93-3E44-A201-5FF3FD0E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422397" y="2322286"/>
            <a:ext cx="1601015" cy="2559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2562DC-ADAC-BA4F-B9CF-B926BED04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260" y="1601177"/>
            <a:ext cx="1191079" cy="14034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321DB3-1641-2146-9A0B-50818DDACFB5}"/>
              </a:ext>
            </a:extLst>
          </p:cNvPr>
          <p:cNvCxnSpPr>
            <a:cxnSpLocks/>
            <a:stCxn id="6" idx="1"/>
            <a:endCxn id="7" idx="1"/>
          </p:cNvCxnSpPr>
          <p:nvPr/>
        </p:nvCxnSpPr>
        <p:spPr>
          <a:xfrm flipV="1">
            <a:off x="3023412" y="2302921"/>
            <a:ext cx="1171848" cy="129918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AF90E75-E795-F54F-9B0F-2EA83972F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443674"/>
            <a:ext cx="1718493" cy="171849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756D60-4F35-D240-8C64-7DC0CB6A6E73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5386339" y="2302921"/>
            <a:ext cx="709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Frame 21">
            <a:extLst>
              <a:ext uri="{FF2B5EF4-FFF2-40B4-BE49-F238E27FC236}">
                <a16:creationId xmlns:a16="http://schemas.microsoft.com/office/drawing/2014/main" id="{866C2071-8A34-9848-B7A4-64F1BE2B85BA}"/>
              </a:ext>
            </a:extLst>
          </p:cNvPr>
          <p:cNvSpPr/>
          <p:nvPr/>
        </p:nvSpPr>
        <p:spPr>
          <a:xfrm>
            <a:off x="4818653" y="3319263"/>
            <a:ext cx="6535147" cy="3173610"/>
          </a:xfrm>
          <a:prstGeom prst="frame">
            <a:avLst>
              <a:gd name="adj1" fmla="val 87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0DB738-2292-8943-9516-32E7EC38C4AD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3023413" y="3759206"/>
            <a:ext cx="1795240" cy="1146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96F2DD9-8DF0-F54F-AA6E-D74FF688E815}"/>
              </a:ext>
            </a:extLst>
          </p:cNvPr>
          <p:cNvSpPr/>
          <p:nvPr/>
        </p:nvSpPr>
        <p:spPr>
          <a:xfrm>
            <a:off x="5659733" y="3663175"/>
            <a:ext cx="1188632" cy="871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39D4A6-B094-9A44-A7C0-1821AED921F6}"/>
              </a:ext>
            </a:extLst>
          </p:cNvPr>
          <p:cNvSpPr/>
          <p:nvPr/>
        </p:nvSpPr>
        <p:spPr>
          <a:xfrm>
            <a:off x="7489803" y="3663175"/>
            <a:ext cx="1188632" cy="8710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F92D8F1-FADA-784A-A447-3F29E4122EE8}"/>
              </a:ext>
            </a:extLst>
          </p:cNvPr>
          <p:cNvSpPr/>
          <p:nvPr/>
        </p:nvSpPr>
        <p:spPr>
          <a:xfrm>
            <a:off x="9324088" y="3663175"/>
            <a:ext cx="1188632" cy="87109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B8B6EB-46D4-3848-B49D-8DF1794076BB}"/>
              </a:ext>
            </a:extLst>
          </p:cNvPr>
          <p:cNvSpPr/>
          <p:nvPr/>
        </p:nvSpPr>
        <p:spPr>
          <a:xfrm>
            <a:off x="7582247" y="5081918"/>
            <a:ext cx="1188632" cy="871097"/>
          </a:xfrm>
          <a:prstGeom prst="rect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4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75206E5-04E3-BC45-B199-5EF1009FBB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66285" y="646610"/>
            <a:ext cx="4104237" cy="235223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E9BED"/>
                </a:solidFill>
              </a:rPr>
              <a:t>Client requirements :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E9BED"/>
                </a:solidFill>
              </a:rPr>
              <a:t>Python 3.5 (backend)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E9BED"/>
                </a:solidFill>
              </a:rPr>
              <a:t> Nginx ( frontend)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E9BED"/>
                </a:solidFill>
              </a:rPr>
              <a:t>MYSQL 5.6 ( database)</a:t>
            </a:r>
          </a:p>
          <a:p>
            <a:pPr>
              <a:buFontTx/>
              <a:buChar char="-"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9E41B5-2759-C146-BA69-8AAD11F6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6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5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487302-A8A0-734A-8C23-98C3AA25B3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805855" y="4896447"/>
            <a:ext cx="2157545" cy="1842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BC119E-D0EF-EC42-899E-37E6A827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E9BED"/>
                </a:solidFill>
              </a:rPr>
              <a:t>A developer issue ….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DC538-6739-B94A-9526-BE504896E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ISSUES : </a:t>
            </a:r>
          </a:p>
          <a:p>
            <a:r>
              <a:rPr lang="en-US" dirty="0"/>
              <a:t>Install python and MySQL</a:t>
            </a:r>
          </a:p>
          <a:p>
            <a:pPr lvl="1"/>
            <a:r>
              <a:rPr lang="en-US" dirty="0"/>
              <a:t>Possible Issue : You  need to use a different version of python that is installed in the server. </a:t>
            </a:r>
          </a:p>
          <a:p>
            <a:r>
              <a:rPr lang="en-US" dirty="0"/>
              <a:t>Install NGINX</a:t>
            </a:r>
          </a:p>
          <a:p>
            <a:pPr lvl="1"/>
            <a:r>
              <a:rPr lang="en-US" dirty="0"/>
              <a:t>Possible Issue : It can have conflict between your OS and the NGINX version that you are using.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114C18-7762-B749-9F35-B3B1E82B7F0E}"/>
              </a:ext>
            </a:extLst>
          </p:cNvPr>
          <p:cNvSpPr txBox="1">
            <a:spLocks/>
          </p:cNvSpPr>
          <p:nvPr/>
        </p:nvSpPr>
        <p:spPr>
          <a:xfrm>
            <a:off x="1143000" y="49863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rgbClr val="0E9BED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EDED9D-82EF-2244-B5B0-36A4449251AB}"/>
              </a:ext>
            </a:extLst>
          </p:cNvPr>
          <p:cNvSpPr txBox="1">
            <a:spLocks/>
          </p:cNvSpPr>
          <p:nvPr/>
        </p:nvSpPr>
        <p:spPr>
          <a:xfrm>
            <a:off x="1084943" y="46183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C00000"/>
                </a:solidFill>
              </a:rPr>
              <a:t>This will cost a lot of time to developer solve it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8E98FC4-1679-7C4C-975A-2B397215DDDB}"/>
              </a:ext>
            </a:extLst>
          </p:cNvPr>
          <p:cNvSpPr txBox="1">
            <a:spLocks/>
          </p:cNvSpPr>
          <p:nvPr/>
        </p:nvSpPr>
        <p:spPr>
          <a:xfrm>
            <a:off x="7863114" y="5413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C00000"/>
                </a:solidFill>
              </a:rPr>
              <a:t>Or not …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D5AECD-12C4-B44F-B571-A003170C5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6DD90-497C-244F-ABC5-A979458791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6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3836</TotalTime>
  <Words>2628</Words>
  <Application>Microsoft Macintosh PowerPoint</Application>
  <PresentationFormat>Widescreen</PresentationFormat>
  <Paragraphs>575</Paragraphs>
  <Slides>58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-apple-system</vt:lpstr>
      <vt:lpstr>Arial</vt:lpstr>
      <vt:lpstr>Calibri</vt:lpstr>
      <vt:lpstr>Calibri Light</vt:lpstr>
      <vt:lpstr>Office Theme</vt:lpstr>
      <vt:lpstr>PowerPoint Presentation</vt:lpstr>
      <vt:lpstr>Agenda</vt:lpstr>
      <vt:lpstr>Kaulitz Guimarães</vt:lpstr>
      <vt:lpstr>Why I learned Docker ?</vt:lpstr>
      <vt:lpstr>Passport Project</vt:lpstr>
      <vt:lpstr>Passport Project</vt:lpstr>
      <vt:lpstr>A developer issue ….</vt:lpstr>
      <vt:lpstr>A developer issue ….</vt:lpstr>
      <vt:lpstr>A developer issue ….</vt:lpstr>
      <vt:lpstr>PowerPoint Presentation</vt:lpstr>
      <vt:lpstr>What is Docker ?</vt:lpstr>
      <vt:lpstr>PowerPoint Presentation</vt:lpstr>
      <vt:lpstr>OS’s  that support Docker</vt:lpstr>
      <vt:lpstr>Where Can We Download Docker ?</vt:lpstr>
      <vt:lpstr>Docker Container</vt:lpstr>
      <vt:lpstr>Docker advantages </vt:lpstr>
      <vt:lpstr>Docker Infrastructure </vt:lpstr>
      <vt:lpstr>Docker Container</vt:lpstr>
      <vt:lpstr>DOCKER IMAGE!!!!!</vt:lpstr>
      <vt:lpstr>Docker Image</vt:lpstr>
      <vt:lpstr>Docker Image</vt:lpstr>
      <vt:lpstr>Dockerfile</vt:lpstr>
      <vt:lpstr>Dockerfile</vt:lpstr>
      <vt:lpstr>DockerHub</vt:lpstr>
      <vt:lpstr>DockerHub</vt:lpstr>
      <vt:lpstr>Pause</vt:lpstr>
      <vt:lpstr>Docker in practice </vt:lpstr>
      <vt:lpstr>Docker in practice </vt:lpstr>
      <vt:lpstr>Docker in practice </vt:lpstr>
      <vt:lpstr>Exercise I </vt:lpstr>
      <vt:lpstr>Exercise II </vt:lpstr>
      <vt:lpstr>Exercise II </vt:lpstr>
      <vt:lpstr>Exercise II </vt:lpstr>
      <vt:lpstr>Docker in practice </vt:lpstr>
      <vt:lpstr>Exercise II </vt:lpstr>
      <vt:lpstr>Exercise III</vt:lpstr>
      <vt:lpstr>Exercise III</vt:lpstr>
      <vt:lpstr>Exercise III</vt:lpstr>
      <vt:lpstr>Exercise III</vt:lpstr>
      <vt:lpstr>Front-End with NGINX , HTML5, CSS3 and Js</vt:lpstr>
      <vt:lpstr>Exercise  IV</vt:lpstr>
      <vt:lpstr>Exercise  V</vt:lpstr>
      <vt:lpstr>Exercise  V</vt:lpstr>
      <vt:lpstr>Exercise  V</vt:lpstr>
      <vt:lpstr>Exercise  VI</vt:lpstr>
      <vt:lpstr>Exercise  V</vt:lpstr>
      <vt:lpstr>Docker in practice </vt:lpstr>
      <vt:lpstr>Exercise  VI</vt:lpstr>
      <vt:lpstr>Exercise  VI</vt:lpstr>
      <vt:lpstr>MYSQL in Container   </vt:lpstr>
      <vt:lpstr>Exercise  VII</vt:lpstr>
      <vt:lpstr>MYSQL in Container   </vt:lpstr>
      <vt:lpstr>Exercise  VIII</vt:lpstr>
      <vt:lpstr>Exercise  VIII</vt:lpstr>
      <vt:lpstr>A full Application with Docker</vt:lpstr>
      <vt:lpstr>Some tips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Kaulitz Guimaraes Oliveira</dc:creator>
  <cp:lastModifiedBy>Kaulitz Guimaraes Oliveira</cp:lastModifiedBy>
  <cp:revision>132</cp:revision>
  <cp:lastPrinted>2019-10-08T13:27:15Z</cp:lastPrinted>
  <dcterms:created xsi:type="dcterms:W3CDTF">2019-07-04T13:24:13Z</dcterms:created>
  <dcterms:modified xsi:type="dcterms:W3CDTF">2019-10-09T02:00:11Z</dcterms:modified>
</cp:coreProperties>
</file>